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3" r:id="rId5"/>
  </p:sldMasterIdLst>
  <p:notesMasterIdLst>
    <p:notesMasterId r:id="rId22"/>
  </p:notesMasterIdLst>
  <p:handoutMasterIdLst>
    <p:handoutMasterId r:id="rId23"/>
  </p:handoutMasterIdLst>
  <p:sldIdLst>
    <p:sldId id="312" r:id="rId6"/>
    <p:sldId id="327" r:id="rId7"/>
    <p:sldId id="329" r:id="rId8"/>
    <p:sldId id="330" r:id="rId9"/>
    <p:sldId id="331" r:id="rId10"/>
    <p:sldId id="328" r:id="rId11"/>
    <p:sldId id="336" r:id="rId12"/>
    <p:sldId id="337" r:id="rId13"/>
    <p:sldId id="334" r:id="rId14"/>
    <p:sldId id="335" r:id="rId15"/>
    <p:sldId id="338" r:id="rId16"/>
    <p:sldId id="339" r:id="rId17"/>
    <p:sldId id="340" r:id="rId18"/>
    <p:sldId id="341" r:id="rId19"/>
    <p:sldId id="342" r:id="rId20"/>
    <p:sldId id="343" r:id="rId21"/>
  </p:sldIdLst>
  <p:sldSz cx="12192000" cy="6858000"/>
  <p:notesSz cx="6805613" cy="9944100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DB"/>
    <a:srgbClr val="009862"/>
    <a:srgbClr val="009E66"/>
    <a:srgbClr val="FFFFFF"/>
    <a:srgbClr val="E81F25"/>
    <a:srgbClr val="FFD500"/>
    <a:srgbClr val="FFF275"/>
    <a:srgbClr val="669900"/>
    <a:srgbClr val="D21E1E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74816" autoAdjust="0"/>
  </p:normalViewPr>
  <p:slideViewPr>
    <p:cSldViewPr snapToGrid="0">
      <p:cViewPr varScale="1">
        <p:scale>
          <a:sx n="62" d="100"/>
          <a:sy n="62" d="100"/>
        </p:scale>
        <p:origin x="148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49" y="62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8396" cy="497447"/>
          </a:xfrm>
          <a:prstGeom prst="rect">
            <a:avLst/>
          </a:prstGeom>
        </p:spPr>
        <p:txBody>
          <a:bodyPr vert="horz" lIns="93115" tIns="46558" rIns="93115" bIns="46558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5596" y="2"/>
            <a:ext cx="2948396" cy="497447"/>
          </a:xfrm>
          <a:prstGeom prst="rect">
            <a:avLst/>
          </a:prstGeom>
        </p:spPr>
        <p:txBody>
          <a:bodyPr vert="horz" lIns="93115" tIns="46558" rIns="93115" bIns="46558" rtlCol="0"/>
          <a:lstStyle>
            <a:lvl1pPr algn="r">
              <a:defRPr sz="1200"/>
            </a:lvl1pPr>
          </a:lstStyle>
          <a:p>
            <a:fld id="{FCE82DA8-0A5D-4ACC-B235-396590978F70}" type="datetimeFigureOut">
              <a:rPr lang="fr-CH" smtClean="0"/>
              <a:pPr/>
              <a:t>17.04.2024</a:t>
            </a:fld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039"/>
            <a:ext cx="2948396" cy="497447"/>
          </a:xfrm>
          <a:prstGeom prst="rect">
            <a:avLst/>
          </a:prstGeom>
        </p:spPr>
        <p:txBody>
          <a:bodyPr vert="horz" lIns="93115" tIns="46558" rIns="93115" bIns="46558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5596" y="9445039"/>
            <a:ext cx="2948396" cy="497447"/>
          </a:xfrm>
          <a:prstGeom prst="rect">
            <a:avLst/>
          </a:prstGeom>
        </p:spPr>
        <p:txBody>
          <a:bodyPr vert="horz" lIns="93115" tIns="46558" rIns="93115" bIns="46558" rtlCol="0" anchor="b"/>
          <a:lstStyle>
            <a:lvl1pPr algn="r">
              <a:defRPr sz="1200"/>
            </a:lvl1pPr>
          </a:lstStyle>
          <a:p>
            <a:fld id="{2BD263DF-C8CD-4909-922F-87C59BE20DC9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099" cy="497205"/>
          </a:xfrm>
          <a:prstGeom prst="rect">
            <a:avLst/>
          </a:prstGeom>
        </p:spPr>
        <p:txBody>
          <a:bodyPr vert="horz" lIns="93115" tIns="46558" rIns="93115" bIns="46558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5"/>
          </a:xfrm>
          <a:prstGeom prst="rect">
            <a:avLst/>
          </a:prstGeom>
        </p:spPr>
        <p:txBody>
          <a:bodyPr vert="horz" lIns="93115" tIns="46558" rIns="93115" bIns="46558" rtlCol="0"/>
          <a:lstStyle>
            <a:lvl1pPr algn="r">
              <a:defRPr sz="1200"/>
            </a:lvl1pPr>
          </a:lstStyle>
          <a:p>
            <a:fld id="{AB84F613-5FA5-4177-93FE-155661040EC1}" type="datetimeFigureOut">
              <a:rPr lang="fr-CH" smtClean="0"/>
              <a:pPr/>
              <a:t>17.04.2024</a:t>
            </a:fld>
            <a:endParaRPr lang="fr-CH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6125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5" tIns="46558" rIns="93115" bIns="46558" rtlCol="0" anchor="ctr"/>
          <a:lstStyle/>
          <a:p>
            <a:endParaRPr lang="fr-CH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3115" tIns="46558" rIns="93115" bIns="4655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5169"/>
            <a:ext cx="2949099" cy="497205"/>
          </a:xfrm>
          <a:prstGeom prst="rect">
            <a:avLst/>
          </a:prstGeom>
        </p:spPr>
        <p:txBody>
          <a:bodyPr vert="horz" lIns="93115" tIns="46558" rIns="93115" bIns="46558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1" y="9445169"/>
            <a:ext cx="2949099" cy="497205"/>
          </a:xfrm>
          <a:prstGeom prst="rect">
            <a:avLst/>
          </a:prstGeom>
        </p:spPr>
        <p:txBody>
          <a:bodyPr vert="horz" lIns="93115" tIns="46558" rIns="93115" bIns="46558" rtlCol="0" anchor="b"/>
          <a:lstStyle>
            <a:lvl1pPr algn="r">
              <a:defRPr sz="1200"/>
            </a:lvl1pPr>
          </a:lstStyle>
          <a:p>
            <a:fld id="{AC10E3AD-5C7B-4291-A3DA-8C2BDEDE51E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b="1" u="sng" dirty="0" smtClean="0"/>
              <a:t>Pour mémoire</a:t>
            </a:r>
            <a:r>
              <a:rPr lang="fr-CH" b="1" u="sng" baseline="0" dirty="0" smtClean="0"/>
              <a:t> </a:t>
            </a:r>
            <a:r>
              <a:rPr lang="fr-CH" b="1" baseline="0" dirty="0" smtClean="0"/>
              <a:t>: </a:t>
            </a:r>
          </a:p>
          <a:p>
            <a:endParaRPr lang="fr-CH" b="1" baseline="0" dirty="0" smtClean="0"/>
          </a:p>
          <a:p>
            <a:r>
              <a:rPr lang="fr-CH" b="1" dirty="0" smtClean="0"/>
              <a:t>Facture sociale</a:t>
            </a:r>
          </a:p>
          <a:p>
            <a:r>
              <a:rPr lang="fr-CH" dirty="0" smtClean="0"/>
              <a:t>Au budget 2023 : 5.6 millions</a:t>
            </a:r>
          </a:p>
          <a:p>
            <a:pPr defTabSz="917052">
              <a:defRPr/>
            </a:pPr>
            <a:r>
              <a:rPr lang="fr-CH" dirty="0" smtClean="0"/>
              <a:t>C2022 : 4.6</a:t>
            </a:r>
            <a:r>
              <a:rPr lang="fr-CH" baseline="0" dirty="0" smtClean="0"/>
              <a:t> millions</a:t>
            </a:r>
            <a:endParaRPr lang="fr-CH" dirty="0" smtClean="0"/>
          </a:p>
          <a:p>
            <a:r>
              <a:rPr lang="fr-CH" dirty="0" smtClean="0"/>
              <a:t>C2021 : 4.9</a:t>
            </a:r>
            <a:r>
              <a:rPr lang="fr-CH" baseline="0" dirty="0" smtClean="0"/>
              <a:t> millions</a:t>
            </a:r>
          </a:p>
          <a:p>
            <a:endParaRPr lang="fr-CH" baseline="0" dirty="0" smtClean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10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42321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CH" dirty="0"/>
              <a:t>Un prélèvement à la réserve de politique conjoncturelle à hauteur de Fr. 950'000.- était prévu au budget. Ce montant correspond à la surcharge de l’inflation en 2023 identifiée sur les charges salariales (Fr. 600'000.- pour les charges salariales fonctionnaires et enseignants) et des charges d’énergie (Fr. 350'000.-). La réalité des comptes corrobore ces estimations, avec Fr. 612'891.- pour les charges salariales et Fr. 388'600.- pour les charges d’énergie, soit 1 million en chiffre rond.</a:t>
            </a:r>
          </a:p>
          <a:p>
            <a:pPr hangingPunct="0"/>
            <a:endParaRPr lang="fr-CH" dirty="0"/>
          </a:p>
          <a:p>
            <a:pPr hangingPunct="0"/>
            <a:r>
              <a:rPr lang="fr-CH" dirty="0"/>
              <a:t>Toutefois, en regard de la progression de 2.5 millions de francs des recettes fiscales par rapport aux comptes 2022, et dans une vision consolidée de l’effet conjoncturel, le Conseil communal a considéré que les conditions n’étaient pas réunies dans l’esprit du prélèvement prévu initialement. En effet, au net, la situation par rapport à 2022 s’est améliorée et la bonne conjoncture a compensé les effets de l’inflation. Dès lors, il a été jugé plus prudent de conserver la réserve de politique conjoncturelle pour des situations futures plus compliquées, par exemple un repli des recettes fiscales des personnes morales.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59982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70925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80185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7052">
              <a:defRPr/>
            </a:pPr>
            <a:r>
              <a:rPr lang="fr-CH" dirty="0" smtClean="0"/>
              <a:t>Vision graphique</a:t>
            </a:r>
            <a:r>
              <a:rPr lang="fr-CH" baseline="0" dirty="0" smtClean="0"/>
              <a:t> de l’évolution. La tendance haussière est bien amorcée depuis 2017.</a:t>
            </a:r>
          </a:p>
          <a:p>
            <a:pPr defTabSz="917052">
              <a:defRPr/>
            </a:pPr>
            <a:endParaRPr lang="fr-CH" baseline="0" dirty="0" smtClean="0"/>
          </a:p>
          <a:p>
            <a:pPr defTabSz="917052">
              <a:defRPr/>
            </a:pPr>
            <a:r>
              <a:rPr lang="fr-CH" baseline="0" dirty="0" smtClean="0"/>
              <a:t>2021 casse cette tendance à la hausse … mais 2022 reprend la hausse</a:t>
            </a:r>
          </a:p>
          <a:p>
            <a:pPr defTabSz="917052">
              <a:defRPr/>
            </a:pPr>
            <a:endParaRPr lang="fr-CH" baseline="0" dirty="0" smtClean="0"/>
          </a:p>
          <a:p>
            <a:pPr defTabSz="917052">
              <a:defRPr/>
            </a:pPr>
            <a:r>
              <a:rPr lang="fr-CH" sz="1800" b="1" dirty="0"/>
              <a:t>Dette à fin 2023 = 143.8 millions (+3.7 millions par rapport à 2022)</a:t>
            </a:r>
          </a:p>
          <a:p>
            <a:pPr defTabSz="917052">
              <a:defRPr/>
            </a:pPr>
            <a:endParaRPr lang="fr-CH" sz="1800" b="1" dirty="0"/>
          </a:p>
          <a:p>
            <a:pPr defTabSz="917052">
              <a:defRPr/>
            </a:pPr>
            <a:r>
              <a:rPr lang="fr-CH" sz="1800" b="1" dirty="0"/>
              <a:t>Taux moyen de la dette à 0.94%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43785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La fortune était de 69.4 millions au 31.12.2022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Avec le</a:t>
            </a:r>
            <a:r>
              <a:rPr lang="en-US" baseline="0" dirty="0" smtClean="0"/>
              <a:t> </a:t>
            </a:r>
            <a:r>
              <a:rPr lang="fr-CH" baseline="0" noProof="0" dirty="0" smtClean="0"/>
              <a:t>résultat</a:t>
            </a:r>
            <a:r>
              <a:rPr lang="en-US" baseline="0" dirty="0" smtClean="0"/>
              <a:t> 2023, la fortune diminue à 68.1 millions.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sym typeface="Wingdings" panose="05000000000000000000" pitchFamily="2" charset="2"/>
              </a:rPr>
              <a:t> La fortune est donc confortable pour affronter les aléas à venir, mais elle ne doit pas constituer un oreiller de paresse !</a:t>
            </a:r>
            <a:endParaRPr lang="en-US" baseline="0" dirty="0" smtClean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185465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947" indent="-171947">
              <a:buFont typeface="Arial" panose="020B0604020202020204" pitchFamily="34" charset="0"/>
              <a:buChar char="•"/>
            </a:pPr>
            <a:r>
              <a:rPr lang="fr-CH" dirty="0" smtClean="0"/>
              <a:t>Croissance de la zone économique : Z</a:t>
            </a:r>
            <a:r>
              <a:rPr lang="fr-CH" dirty="0"/>
              <a:t>one des Saignoles avec la présence d’</a:t>
            </a:r>
            <a:r>
              <a:rPr lang="fr-CH" dirty="0" err="1"/>
              <a:t>Audemars</a:t>
            </a:r>
            <a:r>
              <a:rPr lang="fr-CH" dirty="0"/>
              <a:t> </a:t>
            </a:r>
            <a:r>
              <a:rPr lang="fr-CH" dirty="0" err="1"/>
              <a:t>Piguet</a:t>
            </a:r>
            <a:r>
              <a:rPr lang="fr-CH" dirty="0"/>
              <a:t> et installation des marques horlogères Tudor et Kenissi</a:t>
            </a:r>
          </a:p>
          <a:p>
            <a:pPr marL="171947" indent="-171947">
              <a:buFont typeface="Arial" panose="020B0604020202020204" pitchFamily="34" charset="0"/>
              <a:buChar char="•"/>
            </a:pPr>
            <a:endParaRPr lang="fr-CH" dirty="0"/>
          </a:p>
          <a:p>
            <a:pPr marL="171947" indent="-171947">
              <a:buFont typeface="Arial" panose="020B0604020202020204" pitchFamily="34" charset="0"/>
              <a:buChar char="•"/>
            </a:pPr>
            <a:r>
              <a:rPr lang="fr-CH" dirty="0"/>
              <a:t>Croissance résidentielle : quartier de l’Argillat et quartier des Monts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16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01294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Amélioration</a:t>
            </a:r>
            <a:r>
              <a:rPr lang="fr-CH" baseline="0" dirty="0" smtClean="0"/>
              <a:t> de 3.6 millions de francs. </a:t>
            </a:r>
          </a:p>
          <a:p>
            <a:endParaRPr lang="fr-CH" baseline="0" dirty="0" smtClean="0"/>
          </a:p>
          <a:p>
            <a:pPr defTabSz="917052">
              <a:defRPr/>
            </a:pPr>
            <a:r>
              <a:rPr lang="fr-CH" dirty="0"/>
              <a:t>Cet écart est attribuable en grande partie à quatre facteurs principaux : </a:t>
            </a:r>
          </a:p>
          <a:p>
            <a:pPr marL="515842" indent="-515842">
              <a:buFont typeface="+mj-lt"/>
              <a:buAutoNum type="arabicPeriod"/>
              <a:defRPr/>
            </a:pPr>
            <a:r>
              <a:rPr lang="fr-CH" dirty="0" smtClean="0"/>
              <a:t>La hausse de certains revenus fiscaux ;</a:t>
            </a:r>
          </a:p>
          <a:p>
            <a:pPr marL="515842" indent="-515842">
              <a:buFont typeface="+mj-lt"/>
              <a:buAutoNum type="arabicPeriod"/>
              <a:defRPr/>
            </a:pPr>
            <a:r>
              <a:rPr lang="fr-CH" dirty="0" smtClean="0"/>
              <a:t>Le montant inférieur des charges de personnel</a:t>
            </a:r>
          </a:p>
          <a:p>
            <a:pPr marL="515842" indent="-515842">
              <a:buFont typeface="+mj-lt"/>
              <a:buAutoNum type="arabicPeriod"/>
              <a:defRPr/>
            </a:pPr>
            <a:r>
              <a:rPr lang="fr-CH" dirty="0" smtClean="0"/>
              <a:t>Le montant inférieur des charges de biens, services et marchandises </a:t>
            </a:r>
          </a:p>
          <a:p>
            <a:pPr marL="515842" indent="-515842">
              <a:buFont typeface="+mj-lt"/>
              <a:buAutoNum type="arabicPeriod"/>
              <a:defRPr/>
            </a:pPr>
            <a:r>
              <a:rPr lang="fr-CH" dirty="0" smtClean="0"/>
              <a:t>La baisse du montant de la facture sociale.</a:t>
            </a:r>
          </a:p>
          <a:p>
            <a:endParaRPr lang="fr-CH" dirty="0" smtClean="0"/>
          </a:p>
          <a:p>
            <a:r>
              <a:rPr lang="fr-CH" dirty="0" smtClean="0">
                <a:sym typeface="Wingdings" panose="05000000000000000000" pitchFamily="2" charset="2"/>
              </a:rPr>
              <a:t> Tous ces points seront développés</a:t>
            </a:r>
            <a:r>
              <a:rPr lang="fr-CH" baseline="0" dirty="0" smtClean="0">
                <a:sym typeface="Wingdings" panose="05000000000000000000" pitchFamily="2" charset="2"/>
              </a:rPr>
              <a:t> plus loin dans la présentation.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2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b="1" dirty="0" smtClean="0"/>
              <a:t>Spirale négative</a:t>
            </a:r>
            <a:r>
              <a:rPr lang="fr-CH" b="1" baseline="0" dirty="0" smtClean="0"/>
              <a:t> difficile à enrayer !</a:t>
            </a:r>
          </a:p>
          <a:p>
            <a:endParaRPr lang="fr-CH" b="1" baseline="0" dirty="0" smtClean="0"/>
          </a:p>
          <a:p>
            <a:r>
              <a:rPr lang="fr-CH" b="1" dirty="0" smtClean="0"/>
              <a:t>Constat de la dégradation amorcée ces</a:t>
            </a:r>
            <a:r>
              <a:rPr lang="fr-CH" b="1" baseline="0" dirty="0" smtClean="0"/>
              <a:t> dernières années avec les effets :</a:t>
            </a:r>
          </a:p>
          <a:p>
            <a:pPr marL="172205" indent="-172205">
              <a:buFont typeface="Arial" panose="020B0604020202020204" pitchFamily="34" charset="0"/>
              <a:buChar char="•"/>
            </a:pPr>
            <a:r>
              <a:rPr lang="fr-CH" baseline="0" dirty="0" smtClean="0"/>
              <a:t>Baisse du taux d’imposition des entreprises et mise en place du fonds de répartition de l’impôt PM dès 2011 jusqu’en 2015</a:t>
            </a:r>
          </a:p>
          <a:p>
            <a:pPr marL="172205" indent="-172205">
              <a:buFont typeface="Arial" panose="020B0604020202020204" pitchFamily="34" charset="0"/>
              <a:buChar char="•"/>
            </a:pPr>
            <a:r>
              <a:rPr lang="fr-CH" baseline="0" dirty="0" smtClean="0"/>
              <a:t>Bascule d’impôt généralisée (sauf frontaliers) dès 2014 et nouveau calcul de la péréquation des ressources dès 2015</a:t>
            </a:r>
          </a:p>
          <a:p>
            <a:endParaRPr lang="fr-CH" baseline="0" dirty="0" smtClean="0"/>
          </a:p>
          <a:p>
            <a:r>
              <a:rPr lang="fr-CH" baseline="0" dirty="0" smtClean="0">
                <a:sym typeface="Wingdings" panose="05000000000000000000" pitchFamily="2" charset="2"/>
              </a:rPr>
              <a:t> </a:t>
            </a:r>
            <a:r>
              <a:rPr lang="fr-CH" baseline="0" dirty="0" smtClean="0"/>
              <a:t>Depuis, la situation reste déficitaire et peine à retrouver un équilibre.</a:t>
            </a:r>
          </a:p>
          <a:p>
            <a:endParaRPr lang="fr-CH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44979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8428">
              <a:defRPr/>
            </a:pPr>
            <a:r>
              <a:rPr lang="fr-CH" dirty="0" smtClean="0"/>
              <a:t>Baisse constante des </a:t>
            </a:r>
            <a:r>
              <a:rPr lang="fr-CH" b="1" dirty="0" smtClean="0"/>
              <a:t>charges</a:t>
            </a:r>
            <a:r>
              <a:rPr lang="fr-CH" b="1" baseline="0" dirty="0" smtClean="0"/>
              <a:t> de personnel – plancher atteint entre 2018 et 2019</a:t>
            </a:r>
          </a:p>
          <a:p>
            <a:pPr defTabSz="918428">
              <a:defRPr/>
            </a:pPr>
            <a:r>
              <a:rPr lang="fr-CH" b="1" baseline="0" dirty="0" smtClean="0"/>
              <a:t>En 2023, charges stables (+0.3 million) et comparables par rapport à 2016 et compte tenu du différentiel d’inflation de 6.8% (40 </a:t>
            </a:r>
            <a:r>
              <a:rPr lang="fr-CH" b="1" baseline="0" dirty="0" err="1" smtClean="0"/>
              <a:t>mios</a:t>
            </a:r>
            <a:r>
              <a:rPr lang="fr-CH" b="1" baseline="0" dirty="0" smtClean="0"/>
              <a:t> + 6.8% = +2.7 millions)</a:t>
            </a:r>
          </a:p>
          <a:p>
            <a:pPr defTabSz="918428">
              <a:defRPr/>
            </a:pPr>
            <a:endParaRPr lang="fr-CH" baseline="0" dirty="0" smtClean="0"/>
          </a:p>
          <a:p>
            <a:pPr defTabSz="918428">
              <a:defRPr/>
            </a:pPr>
            <a:r>
              <a:rPr lang="fr-CH" baseline="0" dirty="0" smtClean="0"/>
              <a:t>Baisse constante des </a:t>
            </a:r>
            <a:r>
              <a:rPr lang="fr-CH" b="1" baseline="0" dirty="0" smtClean="0"/>
              <a:t>Biens, services et marchandises, </a:t>
            </a:r>
            <a:r>
              <a:rPr lang="fr-CH" b="0" baseline="0" dirty="0" smtClean="0"/>
              <a:t>un plancher a été atteint en 2022.</a:t>
            </a:r>
          </a:p>
          <a:p>
            <a:pPr defTabSz="918428">
              <a:defRPr/>
            </a:pPr>
            <a:endParaRPr lang="fr-CH" baseline="0" dirty="0" smtClean="0">
              <a:sym typeface="Wingdings" panose="05000000000000000000" pitchFamily="2" charset="2"/>
            </a:endParaRPr>
          </a:p>
          <a:p>
            <a:pPr defTabSz="918428">
              <a:defRPr/>
            </a:pPr>
            <a:r>
              <a:rPr lang="fr-CH" baseline="0" dirty="0" smtClean="0">
                <a:sym typeface="Wingdings" panose="05000000000000000000" pitchFamily="2" charset="2"/>
              </a:rPr>
              <a:t>Baisse des </a:t>
            </a:r>
            <a:r>
              <a:rPr lang="fr-CH" b="1" baseline="0" dirty="0" smtClean="0">
                <a:sym typeface="Wingdings" panose="05000000000000000000" pitchFamily="2" charset="2"/>
              </a:rPr>
              <a:t>charges de transfert</a:t>
            </a:r>
            <a:r>
              <a:rPr lang="fr-CH" baseline="0" dirty="0" smtClean="0">
                <a:sym typeface="Wingdings" panose="05000000000000000000" pitchFamily="2" charset="2"/>
              </a:rPr>
              <a:t>. En 2022, la facture sociale a été particulièrement basse, expliquant l’augmentation 2022-2023. </a:t>
            </a:r>
          </a:p>
          <a:p>
            <a:pPr defTabSz="918428">
              <a:defRPr/>
            </a:pPr>
            <a:endParaRPr lang="fr-CH" baseline="0" dirty="0" smtClean="0">
              <a:sym typeface="Wingdings" panose="05000000000000000000" pitchFamily="2" charset="2"/>
            </a:endParaRPr>
          </a:p>
          <a:p>
            <a:pPr defTabSz="918428">
              <a:defRPr/>
            </a:pPr>
            <a:r>
              <a:rPr lang="fr-CH" baseline="0" dirty="0" smtClean="0">
                <a:sym typeface="Wingdings" panose="05000000000000000000" pitchFamily="2" charset="2"/>
              </a:rPr>
              <a:t>Stabilisation </a:t>
            </a:r>
            <a:r>
              <a:rPr lang="fr-CH" baseline="0" dirty="0" smtClean="0"/>
              <a:t>des </a:t>
            </a:r>
            <a:r>
              <a:rPr lang="fr-CH" b="1" baseline="0" dirty="0" smtClean="0"/>
              <a:t>charges financières </a:t>
            </a:r>
            <a:r>
              <a:rPr lang="fr-CH" b="0" baseline="0" dirty="0" smtClean="0"/>
              <a:t>(2021 comprenait des moins-values suite à une réévaluation de terrain aux Brenets (zone réservée)), niveau plancher atteint avec la hausse des taux d’intérêt.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15217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defTabSz="918428">
              <a:defRPr/>
            </a:pPr>
            <a:r>
              <a:rPr lang="fr-CH" b="1" dirty="0" smtClean="0"/>
              <a:t>Revenus fiscaux :</a:t>
            </a:r>
          </a:p>
          <a:p>
            <a:pPr defTabSz="918428">
              <a:defRPr/>
            </a:pPr>
            <a:r>
              <a:rPr lang="fr-CH" baseline="0" dirty="0" smtClean="0"/>
              <a:t>Creux atteint en 2017 avec la mauvaise conjoncture … 2018 revient à peu près au niveau de 2016</a:t>
            </a:r>
          </a:p>
          <a:p>
            <a:pPr defTabSz="918428">
              <a:defRPr/>
            </a:pPr>
            <a:r>
              <a:rPr lang="fr-CH" baseline="0" dirty="0" smtClean="0"/>
              <a:t>Chute drastique en 2019 avec de grosses corrections</a:t>
            </a:r>
          </a:p>
          <a:p>
            <a:pPr defTabSz="918428">
              <a:defRPr/>
            </a:pPr>
            <a:r>
              <a:rPr lang="fr-CH" baseline="0" dirty="0" smtClean="0"/>
              <a:t>Chute marquée en 2020 avec l’effet Covid pour les PM et la réforme fiscale pour les PP</a:t>
            </a:r>
          </a:p>
          <a:p>
            <a:pPr defTabSz="918428">
              <a:defRPr/>
            </a:pPr>
            <a:r>
              <a:rPr lang="fr-CH" baseline="0" dirty="0" smtClean="0"/>
              <a:t>2021 connait une reprise légère, mais par rapport à 2020 concerne surtout l’impôt frontalier et PM</a:t>
            </a:r>
          </a:p>
          <a:p>
            <a:pPr defTabSz="918428">
              <a:defRPr/>
            </a:pPr>
            <a:r>
              <a:rPr lang="fr-CH" baseline="0" dirty="0" smtClean="0"/>
              <a:t>Stabilité en 2022</a:t>
            </a:r>
          </a:p>
          <a:p>
            <a:pPr defTabSz="918428">
              <a:defRPr/>
            </a:pPr>
            <a:r>
              <a:rPr lang="fr-CH" baseline="0" dirty="0" smtClean="0"/>
              <a:t>Nette progression en 2023</a:t>
            </a:r>
          </a:p>
          <a:p>
            <a:pPr defTabSz="918428">
              <a:defRPr/>
            </a:pPr>
            <a:endParaRPr lang="fr-CH" dirty="0" smtClean="0"/>
          </a:p>
          <a:p>
            <a:pPr defTabSz="918428">
              <a:defRPr/>
            </a:pPr>
            <a:r>
              <a:rPr lang="fr-CH" b="1" dirty="0" smtClean="0"/>
              <a:t>Taxes :</a:t>
            </a:r>
          </a:p>
          <a:p>
            <a:pPr defTabSz="918428">
              <a:defRPr/>
            </a:pPr>
            <a:r>
              <a:rPr lang="fr-CH" b="0" dirty="0" smtClean="0"/>
              <a:t>Augmentation régulière sur la durée depuis</a:t>
            </a:r>
            <a:r>
              <a:rPr lang="fr-CH" b="0" baseline="0" dirty="0" smtClean="0"/>
              <a:t> 2016, après une cassure en 2020 </a:t>
            </a:r>
            <a:r>
              <a:rPr lang="fr-CH" b="0" dirty="0" smtClean="0"/>
              <a:t>marquée </a:t>
            </a:r>
            <a:r>
              <a:rPr lang="fr-CH" b="0" baseline="0" dirty="0" smtClean="0"/>
              <a:t>par la pandémie (facturations para et préscolaire, musées, piscine, amendes d’ordre en forte baisse)</a:t>
            </a:r>
          </a:p>
          <a:p>
            <a:pPr defTabSz="918428">
              <a:defRPr/>
            </a:pPr>
            <a:r>
              <a:rPr lang="fr-CH" b="0" dirty="0" smtClean="0"/>
              <a:t>L’année 2022</a:t>
            </a:r>
            <a:r>
              <a:rPr lang="fr-CH" b="0" baseline="0" dirty="0" smtClean="0"/>
              <a:t> a repris le rythme d’avant la pandémie, avec une progression par rapport à 2021 avec les recettes du nouveau plan de stationnement.</a:t>
            </a:r>
          </a:p>
          <a:p>
            <a:pPr defTabSz="918428">
              <a:defRPr/>
            </a:pPr>
            <a:r>
              <a:rPr lang="fr-CH" b="0" baseline="0" dirty="0" smtClean="0"/>
              <a:t>Poursuite de la progression en 2023.</a:t>
            </a:r>
            <a:endParaRPr lang="fr-CH" b="0" dirty="0" smtClean="0"/>
          </a:p>
          <a:p>
            <a:pPr defTabSz="918428">
              <a:defRPr/>
            </a:pPr>
            <a:endParaRPr lang="fr-CH" b="1" dirty="0" smtClean="0"/>
          </a:p>
          <a:p>
            <a:pPr defTabSz="918428">
              <a:defRPr/>
            </a:pPr>
            <a:r>
              <a:rPr lang="fr-CH" b="1" dirty="0" smtClean="0"/>
              <a:t>Revenus de transfert :</a:t>
            </a:r>
            <a:endParaRPr lang="fr-CH" b="1" baseline="0" dirty="0" smtClean="0"/>
          </a:p>
          <a:p>
            <a:pPr defTabSz="918428">
              <a:defRPr/>
            </a:pPr>
            <a:r>
              <a:rPr lang="fr-CH" baseline="0" dirty="0" smtClean="0"/>
              <a:t>L’augmentation est due à la mise en place de la nouvelle péréquation dès 202</a:t>
            </a:r>
            <a:r>
              <a:rPr lang="fr-CH" b="0" baseline="0" dirty="0" smtClean="0"/>
              <a:t>0 (péréquation des charges scolaires et d’accueil extra-familial)</a:t>
            </a:r>
          </a:p>
          <a:p>
            <a:pPr defTabSz="918428">
              <a:defRPr/>
            </a:pPr>
            <a:r>
              <a:rPr lang="fr-CH" b="0" baseline="0" dirty="0" smtClean="0"/>
              <a:t>Péréquation verticale (charges de centre) de 1.3 million</a:t>
            </a:r>
          </a:p>
          <a:p>
            <a:pPr defTabSz="918428">
              <a:defRPr/>
            </a:pPr>
            <a:r>
              <a:rPr lang="fr-CH" b="0" baseline="0" dirty="0" smtClean="0"/>
              <a:t>Compensation des charges </a:t>
            </a:r>
            <a:r>
              <a:rPr lang="fr-CH" b="0" baseline="0" dirty="0" err="1" smtClean="0"/>
              <a:t>géotopographiques</a:t>
            </a:r>
            <a:r>
              <a:rPr lang="fr-CH" b="0" baseline="0" dirty="0" smtClean="0"/>
              <a:t> de Fr. 213’000.-   </a:t>
            </a:r>
            <a:r>
              <a:rPr lang="fr-CH" baseline="0" dirty="0" smtClean="0">
                <a:sym typeface="Wingdings" panose="05000000000000000000" pitchFamily="2" charset="2"/>
              </a:rPr>
              <a:t> </a:t>
            </a:r>
            <a:r>
              <a:rPr lang="fr-CH" baseline="0" dirty="0" smtClean="0"/>
              <a:t>dès 2024, le montant va s’élever à plus de 1.5 million</a:t>
            </a:r>
          </a:p>
          <a:p>
            <a:pPr defTabSz="918428">
              <a:defRPr/>
            </a:pPr>
            <a:endParaRPr lang="fr-CH" dirty="0" smtClean="0"/>
          </a:p>
          <a:p>
            <a:pPr defTabSz="918428">
              <a:defRPr/>
            </a:pPr>
            <a:r>
              <a:rPr lang="fr-CH" b="1" dirty="0" smtClean="0"/>
              <a:t>--------------------   pour info</a:t>
            </a:r>
            <a:r>
              <a:rPr lang="fr-CH" b="1" baseline="0" dirty="0" smtClean="0"/>
              <a:t> complémentaire ----------------------------</a:t>
            </a:r>
            <a:endParaRPr lang="fr-CH" b="1" dirty="0" smtClean="0"/>
          </a:p>
          <a:p>
            <a:pPr defTabSz="918428">
              <a:defRPr/>
            </a:pPr>
            <a:endParaRPr lang="fr-CH" b="1" dirty="0" smtClean="0"/>
          </a:p>
          <a:p>
            <a:pPr defTabSz="918428">
              <a:defRPr/>
            </a:pPr>
            <a:r>
              <a:rPr lang="fr-CH" b="1" dirty="0" smtClean="0"/>
              <a:t>Revenus extraordinaires :</a:t>
            </a:r>
          </a:p>
          <a:p>
            <a:pPr defTabSz="918428">
              <a:defRPr/>
            </a:pPr>
            <a:r>
              <a:rPr lang="fr-CH" dirty="0" smtClean="0"/>
              <a:t>Il s’agit du prélèvement</a:t>
            </a:r>
            <a:r>
              <a:rPr lang="fr-CH" baseline="0" dirty="0" smtClean="0"/>
              <a:t> aux réserves</a:t>
            </a:r>
          </a:p>
          <a:p>
            <a:pPr marL="171947" indent="-171947" defTabSz="918428">
              <a:buFont typeface="Arial" panose="020B0604020202020204" pitchFamily="34" charset="0"/>
              <a:buChar char="•"/>
              <a:defRPr/>
            </a:pPr>
            <a:r>
              <a:rPr lang="fr-CH" baseline="0" dirty="0" smtClean="0"/>
              <a:t>Prélèvement habituel de 2.8 millions pour compenser les amortissements du patrimoine administratif après réévaluation</a:t>
            </a:r>
          </a:p>
          <a:p>
            <a:pPr marL="171947" indent="-171947" defTabSz="918428">
              <a:buFont typeface="Arial" panose="020B0604020202020204" pitchFamily="34" charset="0"/>
              <a:buChar char="•"/>
              <a:defRPr/>
            </a:pPr>
            <a:r>
              <a:rPr lang="fr-CH" baseline="0" dirty="0" smtClean="0"/>
              <a:t>Aucun prélèvement à la réserve de politique conjoncturelle en 2023</a:t>
            </a:r>
          </a:p>
          <a:p>
            <a:pPr marL="171947" indent="-171947" defTabSz="918428">
              <a:buFont typeface="Arial" panose="020B0604020202020204" pitchFamily="34" charset="0"/>
              <a:buChar char="•"/>
              <a:defRPr/>
            </a:pPr>
            <a:r>
              <a:rPr lang="fr-CH" baseline="0" dirty="0" smtClean="0"/>
              <a:t>Particularité 2021 : Prélèvement à la réserve de retraitement du patrimoine financier de 5.7 millions en compensation de moins-value</a:t>
            </a:r>
          </a:p>
          <a:p>
            <a:pPr marL="171947" indent="-171947" defTabSz="918428">
              <a:buFont typeface="Arial" panose="020B0604020202020204" pitchFamily="34" charset="0"/>
              <a:buChar char="•"/>
              <a:defRPr/>
            </a:pPr>
            <a:r>
              <a:rPr lang="fr-CH" baseline="0" dirty="0" smtClean="0"/>
              <a:t>Particularité 2019 : Dissolution de la provision Prévoyance.ne à hauteur de 20.5 millions</a:t>
            </a:r>
          </a:p>
          <a:p>
            <a:pPr marL="171947" indent="-171947" defTabSz="918428">
              <a:buFont typeface="Arial" panose="020B0604020202020204" pitchFamily="34" charset="0"/>
              <a:buChar char="•"/>
              <a:defRPr/>
            </a:pPr>
            <a:endParaRPr lang="fr-CH" baseline="0" dirty="0" smtClean="0"/>
          </a:p>
          <a:p>
            <a:pPr defTabSz="918428">
              <a:defRPr/>
            </a:pPr>
            <a:r>
              <a:rPr lang="fr-CH" b="1" baseline="0" dirty="0" smtClean="0"/>
              <a:t>Revenus financiers :</a:t>
            </a:r>
          </a:p>
          <a:p>
            <a:pPr defTabSz="918428">
              <a:defRPr/>
            </a:pPr>
            <a:r>
              <a:rPr lang="fr-CH" baseline="0" dirty="0" smtClean="0"/>
              <a:t>Ces derniers sont importants, mais surtout en raison d’éléments de réévaluation.</a:t>
            </a:r>
          </a:p>
          <a:p>
            <a:pPr defTabSz="918428">
              <a:defRPr/>
            </a:pPr>
            <a:r>
              <a:rPr lang="fr-CH" baseline="0" dirty="0" smtClean="0"/>
              <a:t>Il y a des réévaluations moins élevées en 2023 : </a:t>
            </a:r>
          </a:p>
          <a:p>
            <a:pPr marL="171947" indent="-171947" defTabSz="918428">
              <a:buFont typeface="Arial" panose="020B0604020202020204" pitchFamily="34" charset="0"/>
              <a:buChar char="•"/>
              <a:defRPr/>
            </a:pPr>
            <a:r>
              <a:rPr lang="fr-CH" baseline="0" dirty="0" smtClean="0"/>
              <a:t>Action Viteos, réévaluation de 1.4 million en 2023, contre 2.1 millions en 2022 (3.2 millions en 2021)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54341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Ce tableau</a:t>
            </a:r>
            <a:r>
              <a:rPr lang="fr-CH" baseline="0" dirty="0" smtClean="0"/>
              <a:t> permet de comprendre le passage du budget 2023 à la réalité des comptes 2023, en mettant en évidence les principales variations constatées.</a:t>
            </a:r>
          </a:p>
          <a:p>
            <a:endParaRPr lang="fr-CH" baseline="0" dirty="0" smtClean="0"/>
          </a:p>
          <a:p>
            <a:r>
              <a:rPr lang="fr-CH" dirty="0" smtClean="0"/>
              <a:t>Il faut être attentif que</a:t>
            </a:r>
            <a:r>
              <a:rPr lang="fr-CH" baseline="0" dirty="0" smtClean="0"/>
              <a:t> sur</a:t>
            </a:r>
            <a:r>
              <a:rPr lang="fr-CH" dirty="0" smtClean="0"/>
              <a:t> l’amélioration de</a:t>
            </a:r>
            <a:r>
              <a:rPr lang="fr-CH" baseline="0" dirty="0" smtClean="0"/>
              <a:t> 3.6 </a:t>
            </a:r>
            <a:r>
              <a:rPr lang="fr-CH" dirty="0" smtClean="0"/>
              <a:t>millions de francs, à</a:t>
            </a:r>
            <a:r>
              <a:rPr lang="fr-CH" baseline="0" dirty="0" smtClean="0"/>
              <a:t> l’exception de la réévaluation Viteos, toutes les opérations sont monétaires (avec entrées d’argent), ce qui est positif et participe à améliorer aussi la trésorerie.  </a:t>
            </a:r>
          </a:p>
          <a:p>
            <a:endParaRPr lang="fr-CH" baseline="0" dirty="0" smtClean="0"/>
          </a:p>
          <a:p>
            <a:r>
              <a:rPr lang="fr-CH" baseline="0" dirty="0" smtClean="0"/>
              <a:t>Il faut aussi relever que les éléments d’amélioration identifiés n’ont pas un caractère extraordinaire, laissant espérer que l’amélioration se poursuive en 2024.</a:t>
            </a:r>
          </a:p>
          <a:p>
            <a:endParaRPr lang="fr-CH" baseline="0" dirty="0" smtClean="0"/>
          </a:p>
          <a:p>
            <a:r>
              <a:rPr lang="fr-CH" baseline="0" dirty="0" smtClean="0"/>
              <a:t>Les sept variations en grisées font l’objet de commentaires détaillés par la suite.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8510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Pour avoir les montants absolus des recettes fiscales : voir diapositive suivante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06648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947" indent="-171947">
              <a:buFont typeface="Arial" panose="020B0604020202020204" pitchFamily="34" charset="0"/>
              <a:buChar char="•"/>
            </a:pPr>
            <a:r>
              <a:rPr lang="fr-FR" dirty="0"/>
              <a:t>La situation s’améliore surtout par rapport au budget avec de meilleures recettes pour l’impôt frontalier et les entreprises. </a:t>
            </a:r>
          </a:p>
          <a:p>
            <a:pPr marL="171947" indent="-171947">
              <a:buFont typeface="Arial" panose="020B0604020202020204" pitchFamily="34" charset="0"/>
              <a:buChar char="•"/>
            </a:pPr>
            <a:endParaRPr lang="fr-FR" dirty="0"/>
          </a:p>
          <a:p>
            <a:pPr marL="171947" indent="-171947">
              <a:buFont typeface="Arial" panose="020B0604020202020204" pitchFamily="34" charset="0"/>
              <a:buChar char="•"/>
            </a:pPr>
            <a:r>
              <a:rPr lang="fr-FR" dirty="0"/>
              <a:t>Toutefois, l’impôt des personnes physiques progresse tout de même, de l’ordre d’un demi-million par rapport à 2022.</a:t>
            </a:r>
          </a:p>
          <a:p>
            <a:pPr marL="171947" indent="-171947">
              <a:buFont typeface="Arial" panose="020B0604020202020204" pitchFamily="34" charset="0"/>
              <a:buChar char="•"/>
            </a:pPr>
            <a:endParaRPr lang="fr-FR" dirty="0"/>
          </a:p>
          <a:p>
            <a:pPr marL="171947" indent="-171947">
              <a:buFont typeface="Arial" panose="020B0604020202020204" pitchFamily="34" charset="0"/>
              <a:buChar char="•"/>
            </a:pPr>
            <a:r>
              <a:rPr lang="fr-FR" dirty="0"/>
              <a:t>La comparaison est toutefois plus importante par rapport aux comptes 2022. La bonne nouvelle est la progression de tous les impôts !</a:t>
            </a:r>
          </a:p>
          <a:p>
            <a:pPr marL="171947" indent="-171947">
              <a:buFont typeface="Arial" panose="020B0604020202020204" pitchFamily="34" charset="0"/>
              <a:buChar char="•"/>
            </a:pPr>
            <a:endParaRPr lang="fr-FR" dirty="0"/>
          </a:p>
          <a:p>
            <a:pPr marL="171947" indent="-171947">
              <a:buFont typeface="Arial" panose="020B0604020202020204" pitchFamily="34" charset="0"/>
              <a:buChar char="•"/>
            </a:pPr>
            <a:r>
              <a:rPr lang="fr-FR" dirty="0"/>
              <a:t>Il y a toujours un décalage temporel avec l’estimation d’un transitoire : </a:t>
            </a:r>
            <a:r>
              <a:rPr lang="fr-FR" b="1" dirty="0"/>
              <a:t>Impôt frontalier </a:t>
            </a:r>
            <a:r>
              <a:rPr lang="fr-FR" dirty="0"/>
              <a:t>encaissé : 2023 = 9.6 millions pour 2022 / 2022 = 8.9 millions pour 2021</a:t>
            </a:r>
          </a:p>
          <a:p>
            <a:pPr marL="171947" indent="-171947">
              <a:buFont typeface="Arial" panose="020B0604020202020204" pitchFamily="34" charset="0"/>
              <a:buChar char="•"/>
            </a:pPr>
            <a:endParaRPr lang="fr-FR" dirty="0"/>
          </a:p>
          <a:p>
            <a:pPr marL="171947" indent="-171947">
              <a:buFont typeface="Arial" panose="020B0604020202020204" pitchFamily="34" charset="0"/>
              <a:buChar char="•"/>
            </a:pPr>
            <a:r>
              <a:rPr lang="fr-FR" b="1" dirty="0"/>
              <a:t>L’impôt des personnes physiques </a:t>
            </a:r>
            <a:r>
              <a:rPr lang="fr-FR" dirty="0"/>
              <a:t>progresse et toutes les réformes fiscales sont derrières maintenant. L’évolution démographique est positive et laisse entrevoir une progression à venir.</a:t>
            </a:r>
          </a:p>
          <a:p>
            <a:pPr marL="171947" indent="-171947">
              <a:buFont typeface="Arial" panose="020B0604020202020204" pitchFamily="34" charset="0"/>
              <a:buChar char="•"/>
            </a:pPr>
            <a:endParaRPr lang="fr-FR" dirty="0"/>
          </a:p>
          <a:p>
            <a:pPr marL="171947" indent="-171947">
              <a:buFont typeface="Arial" panose="020B0604020202020204" pitchFamily="34" charset="0"/>
              <a:buChar char="•"/>
            </a:pPr>
            <a:r>
              <a:rPr lang="fr-FR" dirty="0"/>
              <a:t>L’impôt des personnes morales progresse aussi en tenant compte du fonds de répartition. Et tout laisse à penser que la dynamique de croissance devrait se poursuivre selon les indicateurs en notre possession.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2191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6125"/>
            <a:ext cx="6630987" cy="3730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7052">
              <a:defRPr/>
            </a:pPr>
            <a:r>
              <a:rPr lang="fr-CH" b="1" dirty="0"/>
              <a:t>Charges de personnel :</a:t>
            </a:r>
          </a:p>
          <a:p>
            <a:pPr defTabSz="917052">
              <a:defRPr/>
            </a:pPr>
            <a:r>
              <a:rPr lang="fr-CH" dirty="0"/>
              <a:t>Le nombre d’équivalents plein temps (EPT) est passé de 246.96 au 31.12.2022 à 244.12 au 31.12.2023 (y compris apprentis-stagiaires pour 23 EPT), soit une diminution de 2.84 EPT.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0E3AD-5C7B-4291-A3DA-8C2BDEDE51EE}" type="slidenum">
              <a:rPr lang="fr-CH" smtClean="0"/>
              <a:pPr/>
              <a:t>9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060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1"/>
          </p:nvPr>
        </p:nvSpPr>
        <p:spPr>
          <a:xfrm>
            <a:off x="5628640" y="6553201"/>
            <a:ext cx="701040" cy="282575"/>
          </a:xfrm>
        </p:spPr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‹N°›</a:t>
            </a:fld>
            <a:endParaRPr lang="fr-CH" dirty="0"/>
          </a:p>
        </p:txBody>
      </p:sp>
      <p:cxnSp>
        <p:nvCxnSpPr>
          <p:cNvPr id="22" name="Connecteur droit 21"/>
          <p:cNvCxnSpPr/>
          <p:nvPr userDrawn="1"/>
        </p:nvCxnSpPr>
        <p:spPr>
          <a:xfrm flipV="1">
            <a:off x="6096000" y="1013012"/>
            <a:ext cx="5760720" cy="107128"/>
          </a:xfrm>
          <a:prstGeom prst="line">
            <a:avLst/>
          </a:prstGeom>
          <a:ln w="38100">
            <a:solidFill>
              <a:srgbClr val="FFD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 userDrawn="1"/>
        </p:nvCxnSpPr>
        <p:spPr>
          <a:xfrm>
            <a:off x="355600" y="1013012"/>
            <a:ext cx="5740400" cy="107128"/>
          </a:xfrm>
          <a:prstGeom prst="line">
            <a:avLst/>
          </a:prstGeom>
          <a:ln w="38100">
            <a:solidFill>
              <a:srgbClr val="E81F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 userDrawn="1"/>
        </p:nvCxnSpPr>
        <p:spPr>
          <a:xfrm>
            <a:off x="345440" y="6492690"/>
            <a:ext cx="11592560" cy="0"/>
          </a:xfrm>
          <a:prstGeom prst="line">
            <a:avLst/>
          </a:prstGeom>
          <a:ln w="38100">
            <a:solidFill>
              <a:srgbClr val="009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15410"/>
            <a:ext cx="1249082" cy="997602"/>
          </a:xfrm>
          <a:prstGeom prst="rect">
            <a:avLst/>
          </a:prstGeom>
        </p:spPr>
      </p:pic>
      <p:cxnSp>
        <p:nvCxnSpPr>
          <p:cNvPr id="8" name="Connecteur droit 7"/>
          <p:cNvCxnSpPr/>
          <p:nvPr userDrawn="1"/>
        </p:nvCxnSpPr>
        <p:spPr>
          <a:xfrm>
            <a:off x="355600" y="1183341"/>
            <a:ext cx="11501120" cy="17929"/>
          </a:xfrm>
          <a:prstGeom prst="line">
            <a:avLst/>
          </a:prstGeom>
          <a:ln w="38100">
            <a:solidFill>
              <a:srgbClr val="009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1617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1542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5430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11396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1347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83747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3580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9271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1789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4845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8953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1F2480-DA45-4F00-B41A-573E32F803A4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571500" y="1500188"/>
            <a:ext cx="11049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71500" y="6215063"/>
            <a:ext cx="11049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652" y="36468"/>
            <a:ext cx="2374697" cy="14224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0B539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B5395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05CE-2D33-48D0-A938-872BD99EA656}" type="datetimeFigureOut">
              <a:rPr lang="fr-CH" smtClean="0"/>
              <a:t>17.04.2024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2490B-219B-4AD8-BC74-9FAAC9CFA9F4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6684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21" y="152378"/>
            <a:ext cx="2776928" cy="2217844"/>
          </a:xfrm>
          <a:prstGeom prst="rect">
            <a:avLst/>
          </a:prstGeom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746937" y="2338938"/>
            <a:ext cx="77849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CH" sz="2800" b="1" dirty="0">
                <a:latin typeface="Tahoma" pitchFamily="34" charset="0"/>
              </a:rPr>
              <a:t>Comptes et gestion </a:t>
            </a:r>
            <a:r>
              <a:rPr lang="fr-CH" sz="2800" b="1" dirty="0" smtClean="0">
                <a:latin typeface="Tahoma" pitchFamily="34" charset="0"/>
              </a:rPr>
              <a:t>de la </a:t>
            </a:r>
            <a:r>
              <a:rPr lang="fr-CH" sz="2800" b="1" dirty="0">
                <a:latin typeface="Tahoma" pitchFamily="34" charset="0"/>
              </a:rPr>
              <a:t>Ville du </a:t>
            </a:r>
            <a:r>
              <a:rPr lang="fr-CH" sz="2800" b="1" dirty="0" smtClean="0">
                <a:latin typeface="Tahoma" pitchFamily="34" charset="0"/>
              </a:rPr>
              <a:t>Locle</a:t>
            </a:r>
          </a:p>
          <a:p>
            <a:pPr algn="ctr"/>
            <a:r>
              <a:rPr lang="fr-CH" sz="2800" b="1" dirty="0" smtClean="0">
                <a:latin typeface="Tahoma" pitchFamily="34" charset="0"/>
              </a:rPr>
              <a:t>2023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5274" y="6269870"/>
            <a:ext cx="94262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CH" dirty="0" smtClean="0"/>
              <a:t>Conférence de presse du 15 mai 2024</a:t>
            </a:r>
            <a:endParaRPr lang="fr-CH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8807" y="5347047"/>
            <a:ext cx="4763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CH" sz="2000" dirty="0" smtClean="0">
                <a:latin typeface="Gabriola" panose="04040605051002020D02" pitchFamily="82" charset="0"/>
              </a:rPr>
              <a:t>2023 – Chasse au Trésor «Les Clefs du Locle»</a:t>
            </a:r>
          </a:p>
        </p:txBody>
      </p:sp>
      <p:pic>
        <p:nvPicPr>
          <p:cNvPr id="9" name="Image 8" descr="logo - base noi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644964">
            <a:off x="10345693" y="5656634"/>
            <a:ext cx="1252900" cy="551549"/>
          </a:xfrm>
          <a:prstGeom prst="rect">
            <a:avLst/>
          </a:prstGeom>
        </p:spPr>
      </p:pic>
      <p:pic>
        <p:nvPicPr>
          <p:cNvPr id="12" name="Picture 2" descr="https://www.lelocle.ch/wp-content/uploads/2023/09/page-1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4" r="-1866" b="24552"/>
          <a:stretch/>
        </p:blipFill>
        <p:spPr bwMode="auto">
          <a:xfrm>
            <a:off x="295275" y="3958225"/>
            <a:ext cx="1903532" cy="19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10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0947" y="1239852"/>
            <a:ext cx="11490157" cy="516094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 smtClean="0"/>
              <a:t>4. Facture sociale - </a:t>
            </a:r>
            <a:r>
              <a:rPr lang="fr-CH" sz="2400" b="1" dirty="0"/>
              <a:t>amélioration de	</a:t>
            </a:r>
            <a:r>
              <a:rPr lang="fr-CH" sz="2400" b="1" dirty="0" smtClean="0"/>
              <a:t>0.4 </a:t>
            </a:r>
            <a:r>
              <a:rPr lang="fr-CH" sz="2400" b="1" dirty="0"/>
              <a:t>million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u="sng" dirty="0" smtClean="0"/>
              <a:t>En particulier dans deux domaines :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u="sng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000" b="1" dirty="0"/>
              <a:t>Charges d’aide matérielle </a:t>
            </a:r>
            <a:r>
              <a:rPr lang="fr-CH" sz="2000" b="1" dirty="0" smtClean="0"/>
              <a:t>	Fr. 205’038.-</a:t>
            </a:r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000" b="1" dirty="0"/>
              <a:t>Subsides </a:t>
            </a:r>
            <a:r>
              <a:rPr lang="fr-CH" sz="2000" b="1" dirty="0" err="1"/>
              <a:t>LAMal</a:t>
            </a:r>
            <a:r>
              <a:rPr lang="fr-CH" sz="2000" b="1" dirty="0"/>
              <a:t> </a:t>
            </a:r>
            <a:r>
              <a:rPr lang="fr-CH" sz="2000" b="1" dirty="0" smtClean="0"/>
              <a:t>	Fr. 153’415.-</a:t>
            </a:r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endParaRPr lang="fr-CH" sz="2000" b="1" dirty="0"/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Facture sociale totale de 5.2 millions en 2023, répartie sur 9 domaines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5.6 millions au budget 2023 et 4.6 millions dans les comptes 2022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Ecart favorable par rapport au budget :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1600" dirty="0" smtClean="0"/>
              <a:t>Aide matérielle : Baisse plus importante du nombre de dossiers (-3%) et baisse du coût par dossiers (baisse du chômage)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1600" dirty="0" smtClean="0"/>
              <a:t>Subsides </a:t>
            </a:r>
            <a:r>
              <a:rPr lang="fr-CH" sz="1600" dirty="0" err="1" smtClean="0"/>
              <a:t>LAMal</a:t>
            </a:r>
            <a:r>
              <a:rPr lang="fr-CH" sz="1600" dirty="0" smtClean="0"/>
              <a:t> : Moins de bénéficiaires que prévus suite à la modification des plafonds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/>
              <a:t>Ecart </a:t>
            </a:r>
            <a:r>
              <a:rPr lang="fr-CH" sz="2000" dirty="0" smtClean="0"/>
              <a:t>défavorable </a:t>
            </a:r>
            <a:r>
              <a:rPr lang="fr-CH" sz="2000" dirty="0"/>
              <a:t>par rapport </a:t>
            </a:r>
            <a:r>
              <a:rPr lang="fr-CH" sz="2000" dirty="0" smtClean="0"/>
              <a:t>aux comptes : s’explique à plus de 90% par la hausse des subsides </a:t>
            </a:r>
            <a:r>
              <a:rPr lang="fr-CH" sz="2000" dirty="0" err="1" smtClean="0"/>
              <a:t>LAMal</a:t>
            </a:r>
            <a:r>
              <a:rPr lang="fr-CH" sz="2000" dirty="0" smtClean="0"/>
              <a:t> (compensation des fortes hausses de primes et l’inflation)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Compte d’exploitation : principales variations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522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11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39926" y="1323936"/>
            <a:ext cx="11490157" cy="49612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/>
              <a:t>5</a:t>
            </a:r>
            <a:r>
              <a:rPr lang="fr-CH" sz="2400" b="1" dirty="0" smtClean="0"/>
              <a:t>. Dividende Viteos - </a:t>
            </a:r>
            <a:r>
              <a:rPr lang="fr-CH" sz="2400" b="1" u="sng" dirty="0">
                <a:solidFill>
                  <a:srgbClr val="FF0000"/>
                </a:solidFill>
              </a:rPr>
              <a:t>dégradation</a:t>
            </a:r>
            <a:r>
              <a:rPr lang="fr-CH" sz="2400" b="1" dirty="0" smtClean="0"/>
              <a:t> de	Fr. 84’000.-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Le budget prévoyait un dividende de 4.5% …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… il a été de 4%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b="1" dirty="0" smtClean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 smtClean="0"/>
              <a:t>6. </a:t>
            </a:r>
            <a:r>
              <a:rPr lang="fr-CH" sz="2400" b="1" dirty="0"/>
              <a:t>Réévaluation actions Viteos - </a:t>
            </a:r>
            <a:r>
              <a:rPr lang="fr-CH" sz="2400" b="1" u="sng" dirty="0">
                <a:solidFill>
                  <a:srgbClr val="FF0000"/>
                </a:solidFill>
              </a:rPr>
              <a:t>dégradation</a:t>
            </a:r>
            <a:r>
              <a:rPr lang="fr-CH" sz="2400" b="1" dirty="0"/>
              <a:t> de	Fr. </a:t>
            </a:r>
            <a:r>
              <a:rPr lang="fr-CH" sz="2400" b="1" dirty="0" smtClean="0"/>
              <a:t>275’000</a:t>
            </a:r>
            <a:r>
              <a:rPr lang="fr-CH" sz="2400" b="1" dirty="0"/>
              <a:t>.-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/>
              <a:t>Mise à jour chaque année en fonction de la performance réalisée par Viteos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/>
              <a:t>Réévaluation de </a:t>
            </a:r>
            <a:r>
              <a:rPr lang="fr-CH" sz="2000" dirty="0" smtClean="0"/>
              <a:t>1.4 million (budget 1.7 </a:t>
            </a:r>
            <a:r>
              <a:rPr lang="fr-CH" sz="2000" dirty="0" err="1" smtClean="0"/>
              <a:t>mio</a:t>
            </a:r>
            <a:r>
              <a:rPr lang="fr-CH" sz="2000" dirty="0" smtClean="0"/>
              <a:t>) </a:t>
            </a:r>
            <a:r>
              <a:rPr lang="fr-CH" sz="2000" dirty="0"/>
              <a:t>contre </a:t>
            </a:r>
            <a:r>
              <a:rPr lang="fr-CH" sz="2000" dirty="0" smtClean="0"/>
              <a:t>2.2 </a:t>
            </a:r>
            <a:r>
              <a:rPr lang="fr-CH" sz="2000" dirty="0"/>
              <a:t>millions en </a:t>
            </a:r>
            <a:r>
              <a:rPr lang="fr-CH" sz="2000" dirty="0" smtClean="0"/>
              <a:t>2022</a:t>
            </a:r>
            <a:endParaRPr lang="fr-CH" sz="2000" dirty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/>
              <a:t>Cela reste une recette non monétaire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 smtClean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/>
              <a:t>7</a:t>
            </a:r>
            <a:r>
              <a:rPr lang="fr-CH" sz="2400" b="1" dirty="0" smtClean="0"/>
              <a:t>. Non </a:t>
            </a:r>
            <a:r>
              <a:rPr lang="fr-CH" sz="2400" b="1" dirty="0" err="1" smtClean="0"/>
              <a:t>prélèv</a:t>
            </a:r>
            <a:r>
              <a:rPr lang="fr-CH" sz="2400" b="1" dirty="0" smtClean="0"/>
              <a:t>. à la réserve de </a:t>
            </a:r>
            <a:r>
              <a:rPr lang="fr-CH" sz="2400" b="1" dirty="0" err="1" smtClean="0"/>
              <a:t>pol</a:t>
            </a:r>
            <a:r>
              <a:rPr lang="fr-CH" sz="2400" b="1" dirty="0" smtClean="0"/>
              <a:t>. conjoncturelle. - </a:t>
            </a:r>
            <a:r>
              <a:rPr lang="fr-CH" sz="2400" b="1" u="sng" dirty="0" smtClean="0">
                <a:solidFill>
                  <a:srgbClr val="FF0000"/>
                </a:solidFill>
              </a:rPr>
              <a:t>dégradation</a:t>
            </a:r>
            <a:r>
              <a:rPr lang="fr-CH" sz="2400" b="1" dirty="0" smtClean="0"/>
              <a:t> </a:t>
            </a:r>
            <a:r>
              <a:rPr lang="fr-CH" sz="2400" b="1" dirty="0"/>
              <a:t>de	</a:t>
            </a:r>
            <a:r>
              <a:rPr lang="fr-CH" sz="2400" b="1" dirty="0" smtClean="0"/>
              <a:t>Fr. 950’000.-</a:t>
            </a:r>
            <a:endParaRPr lang="fr-CH" sz="2400" b="1" dirty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Un prélèvement à la réserve de politique conjoncturelle était prévu : compensation de l’inflation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>
                <a:sym typeface="Wingdings" panose="05000000000000000000" pitchFamily="2" charset="2"/>
              </a:rPr>
              <a:t>Mais la progression des recettes fiscales a plus que compensé l’effet inflationniste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>
                <a:sym typeface="Wingdings" panose="05000000000000000000" pitchFamily="2" charset="2"/>
              </a:rPr>
              <a:t> Renoncement à ce prélèvement et préservation de la réserve pour d’autres situations conjoncturelles plus compliquées, en cas de fort repli des recettes fiscales par exemple.</a:t>
            </a:r>
            <a:endParaRPr lang="fr-CH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Compte d’exploitation : principales variations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51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12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0947" y="1277695"/>
            <a:ext cx="11490157" cy="477793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 smtClean="0"/>
              <a:t>Investissements bruts pour 2023	</a:t>
            </a:r>
            <a:r>
              <a:rPr lang="fr-CH" sz="2400" b="1" dirty="0"/>
              <a:t>7</a:t>
            </a:r>
            <a:r>
              <a:rPr lang="fr-CH" sz="2400" b="1" dirty="0" smtClean="0"/>
              <a:t>.3 millions</a:t>
            </a:r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>
                <a:solidFill>
                  <a:srgbClr val="0096DB"/>
                </a:solidFill>
              </a:rPr>
              <a:t>Investissements bruts pour </a:t>
            </a:r>
            <a:r>
              <a:rPr lang="fr-CH" sz="2400" b="1" dirty="0" smtClean="0">
                <a:solidFill>
                  <a:srgbClr val="0096DB"/>
                </a:solidFill>
              </a:rPr>
              <a:t>2023 </a:t>
            </a:r>
            <a:r>
              <a:rPr lang="fr-CH" sz="2400" b="1" dirty="0">
                <a:solidFill>
                  <a:srgbClr val="0096DB"/>
                </a:solidFill>
              </a:rPr>
              <a:t>sans STEP et filtre piscine 	</a:t>
            </a:r>
            <a:r>
              <a:rPr lang="fr-CH" sz="2400" b="1" dirty="0" smtClean="0">
                <a:solidFill>
                  <a:srgbClr val="0096DB"/>
                </a:solidFill>
              </a:rPr>
              <a:t>7.0 </a:t>
            </a:r>
            <a:r>
              <a:rPr lang="fr-CH" sz="2400" b="1" dirty="0">
                <a:solidFill>
                  <a:srgbClr val="0096DB"/>
                </a:solidFill>
              </a:rPr>
              <a:t>millions</a:t>
            </a:r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endParaRPr lang="fr-CH" sz="2400" b="1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 smtClean="0"/>
              <a:t>Investissements nets pour 2023</a:t>
            </a:r>
            <a:r>
              <a:rPr lang="fr-CH" sz="2400" b="1" dirty="0"/>
              <a:t>	</a:t>
            </a:r>
            <a:r>
              <a:rPr lang="fr-CH" sz="2400" b="1" dirty="0" smtClean="0"/>
              <a:t>6.7 millions</a:t>
            </a:r>
            <a:endParaRPr lang="fr-CH" sz="2400" u="sng" dirty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endParaRPr lang="fr-CH" sz="2400" b="1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 smtClean="0"/>
              <a:t>Investissements bruts au budget 2023	15.9 millions</a:t>
            </a:r>
            <a:endParaRPr lang="fr-CH" sz="2400" b="1" dirty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>
                <a:solidFill>
                  <a:srgbClr val="0096DB"/>
                </a:solidFill>
              </a:rPr>
              <a:t>Investissements bruts au budget </a:t>
            </a:r>
            <a:r>
              <a:rPr lang="fr-CH" sz="2400" b="1" dirty="0" smtClean="0">
                <a:solidFill>
                  <a:srgbClr val="0096DB"/>
                </a:solidFill>
              </a:rPr>
              <a:t>2023 sans STEP et filtre piscine</a:t>
            </a:r>
            <a:r>
              <a:rPr lang="fr-CH" sz="2400" b="1" dirty="0">
                <a:solidFill>
                  <a:srgbClr val="0096DB"/>
                </a:solidFill>
              </a:rPr>
              <a:t>	</a:t>
            </a:r>
            <a:r>
              <a:rPr lang="fr-CH" sz="2400" b="1" dirty="0" smtClean="0">
                <a:solidFill>
                  <a:srgbClr val="0096DB"/>
                </a:solidFill>
              </a:rPr>
              <a:t>9.9 </a:t>
            </a:r>
            <a:r>
              <a:rPr lang="fr-CH" sz="2400" b="1" dirty="0">
                <a:solidFill>
                  <a:srgbClr val="0096DB"/>
                </a:solidFill>
              </a:rPr>
              <a:t>millions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400" b="1" dirty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400" dirty="0"/>
              <a:t>L’écart avec le budget des investissements, sans tenir compte de la nouvelle </a:t>
            </a:r>
            <a:r>
              <a:rPr lang="fr-CH" sz="2400" dirty="0" smtClean="0"/>
              <a:t>STEP et des filtres de la piscine, </a:t>
            </a:r>
            <a:r>
              <a:rPr lang="fr-CH" sz="2400" dirty="0"/>
              <a:t>est ainsi de </a:t>
            </a:r>
            <a:r>
              <a:rPr lang="fr-CH" sz="2400" dirty="0" smtClean="0">
                <a:solidFill>
                  <a:srgbClr val="0096DB"/>
                </a:solidFill>
              </a:rPr>
              <a:t>2.9 millions </a:t>
            </a:r>
            <a:r>
              <a:rPr lang="fr-CH" sz="2400" dirty="0" smtClean="0">
                <a:solidFill>
                  <a:srgbClr val="0096DB"/>
                </a:solidFill>
                <a:sym typeface="Wingdings" panose="05000000000000000000" pitchFamily="2" charset="2"/>
              </a:rPr>
              <a:t> </a:t>
            </a:r>
            <a:r>
              <a:rPr lang="fr-CH" sz="2400" dirty="0" smtClean="0">
                <a:solidFill>
                  <a:srgbClr val="0096DB"/>
                </a:solidFill>
              </a:rPr>
              <a:t>le 70% </a:t>
            </a:r>
            <a:r>
              <a:rPr lang="fr-CH" sz="2400" dirty="0">
                <a:solidFill>
                  <a:srgbClr val="0096DB"/>
                </a:solidFill>
              </a:rPr>
              <a:t>des montants prévus ont été engagés</a:t>
            </a:r>
            <a:r>
              <a:rPr lang="fr-CH" sz="2400" dirty="0"/>
              <a:t>.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400" dirty="0"/>
          </a:p>
          <a:p>
            <a:pPr marL="0" indent="0" algn="ctr">
              <a:buNone/>
              <a:tabLst>
                <a:tab pos="10226675" algn="r"/>
              </a:tabLst>
            </a:pPr>
            <a:r>
              <a:rPr lang="fr-CH" sz="2400" b="1" dirty="0"/>
              <a:t>L’effort d’investissement doit être maintenu : il participe à construire la Ville de </a:t>
            </a:r>
            <a:r>
              <a:rPr lang="fr-CH" sz="3200" b="1" dirty="0">
                <a:solidFill>
                  <a:srgbClr val="669900"/>
                </a:solidFill>
              </a:rPr>
              <a:t>demain</a:t>
            </a:r>
            <a:r>
              <a:rPr lang="fr-CH" sz="2400" b="1" dirty="0"/>
              <a:t> et contribue à son rayonnement </a:t>
            </a:r>
            <a:r>
              <a:rPr lang="fr-CH" sz="3200" b="1" dirty="0" smtClean="0">
                <a:solidFill>
                  <a:srgbClr val="669900"/>
                </a:solidFill>
              </a:rPr>
              <a:t>aujourd’hui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3200" b="1" dirty="0">
              <a:solidFill>
                <a:srgbClr val="6699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Compte des investissements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60947" y="6068960"/>
            <a:ext cx="1028617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7088188" algn="l"/>
              </a:tabLst>
              <a:defRPr/>
            </a:pPr>
            <a:r>
              <a:rPr lang="fr-CH" sz="1600" dirty="0" smtClean="0">
                <a:latin typeface="+mn-lt"/>
              </a:rPr>
              <a:t>NB : Les montants des investissements ci-dessus comprennent le patrimoine administratif et le patrimoine financier</a:t>
            </a:r>
          </a:p>
        </p:txBody>
      </p:sp>
    </p:spTree>
    <p:extLst>
      <p:ext uri="{BB962C8B-B14F-4D97-AF65-F5344CB8AC3E}">
        <p14:creationId xmlns:p14="http://schemas.microsoft.com/office/powerpoint/2010/main" val="244349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13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0947" y="1292772"/>
            <a:ext cx="11490157" cy="513955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 smtClean="0"/>
              <a:t>La capacité d’autofinancement se monte en 2023 à 3.4 millions</a:t>
            </a:r>
          </a:p>
          <a:p>
            <a:pPr lvl="1"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Autofinancement positif = le compte d’exploitation n’est pas financé par l’emprunt</a:t>
            </a:r>
            <a:endParaRPr lang="fr-CH" sz="2000" dirty="0"/>
          </a:p>
          <a:p>
            <a:pPr lvl="1"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Autofinancement </a:t>
            </a:r>
            <a:r>
              <a:rPr lang="fr-CH" sz="2000" dirty="0"/>
              <a:t>= résultat de l’exercice + amortissements ordinaires + prélèvements aux réserves - attributions aux </a:t>
            </a:r>
            <a:r>
              <a:rPr lang="fr-CH" sz="2000" dirty="0" smtClean="0"/>
              <a:t>réserves</a:t>
            </a:r>
          </a:p>
          <a:p>
            <a:pPr marL="457200" lvl="1" indent="0">
              <a:buNone/>
              <a:tabLst>
                <a:tab pos="10226675" algn="r"/>
              </a:tabLst>
            </a:pPr>
            <a:endParaRPr lang="fr-CH" sz="2000" dirty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 smtClean="0"/>
              <a:t>La dette brute communale augmente de 3.7 millions de francs</a:t>
            </a:r>
          </a:p>
          <a:p>
            <a:pPr lvl="1"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Les liquidités disponibles ont augmenté de 0.3 million … la dette nette augmente de 3.4 millions</a:t>
            </a:r>
          </a:p>
          <a:p>
            <a:pPr lvl="1"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La dette brute se monte à fin 2023 à 143.8 millions</a:t>
            </a:r>
          </a:p>
          <a:p>
            <a:pPr lvl="1"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Le taux moyen de la dette communale en 2023 est de 0.94%, contre 0.85% en 2022 … la hausse des taux se fait sentir.</a:t>
            </a:r>
          </a:p>
          <a:p>
            <a:pPr marL="457200" lvl="1" indent="0">
              <a:buNone/>
              <a:tabLst>
                <a:tab pos="10226675" algn="r"/>
              </a:tabLst>
            </a:pPr>
            <a:endParaRPr lang="fr-CH" sz="2000" dirty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b="1" dirty="0" smtClean="0"/>
              <a:t>La fortune diminue de 1.3 million et s’élève à 68.1 millions au 31.12.2023</a:t>
            </a:r>
          </a:p>
          <a:p>
            <a:pPr lvl="1"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La diminution correspond au déficit de l’exercice</a:t>
            </a:r>
            <a:endParaRPr lang="fr-CH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Différents indicateurs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30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14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Evolution de la dette de 2010 à 2023 (cumul Brenets avant 2021)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978" y="1324377"/>
            <a:ext cx="9770364" cy="501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926" y="1311851"/>
            <a:ext cx="10221238" cy="5010912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15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Evolution de la fortune de 2010 à 2023 (cumul Brenets avant 2021)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sp>
        <p:nvSpPr>
          <p:cNvPr id="9" name="Flèche vers le haut 8"/>
          <p:cNvSpPr/>
          <p:nvPr/>
        </p:nvSpPr>
        <p:spPr>
          <a:xfrm>
            <a:off x="7483979" y="3024017"/>
            <a:ext cx="91440" cy="721995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CH" sz="1100" dirty="0"/>
          </a:p>
        </p:txBody>
      </p:sp>
      <p:sp>
        <p:nvSpPr>
          <p:cNvPr id="10" name="Flèche vers le haut 9"/>
          <p:cNvSpPr/>
          <p:nvPr/>
        </p:nvSpPr>
        <p:spPr>
          <a:xfrm>
            <a:off x="8105672" y="2230022"/>
            <a:ext cx="76200" cy="670560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CH" sz="11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464398" y="2498471"/>
            <a:ext cx="5349964" cy="338554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CH" sz="1600" dirty="0" smtClean="0">
                <a:latin typeface="+mj-lt"/>
              </a:rPr>
              <a:t>Dissolution d’une partie de la réserve de pol. conj. (17.2 mios)</a:t>
            </a:r>
            <a:endParaRPr lang="fr-CH" sz="1600" dirty="0">
              <a:latin typeface="+mj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464398" y="2020230"/>
            <a:ext cx="4608512" cy="33613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CH" sz="1600" dirty="0" smtClean="0">
                <a:latin typeface="+mj-lt"/>
              </a:rPr>
              <a:t>Dissolution de la provision Prévoyance.ne (20.5 mios)</a:t>
            </a:r>
            <a:endParaRPr lang="fr-CH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0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16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0947" y="1334530"/>
            <a:ext cx="11490157" cy="50415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dirty="0"/>
              <a:t>Le Conseil communal </a:t>
            </a:r>
            <a:r>
              <a:rPr lang="fr-CH" sz="2400" dirty="0" smtClean="0"/>
              <a:t>reste </a:t>
            </a:r>
            <a:r>
              <a:rPr lang="fr-CH" sz="2400" dirty="0"/>
              <a:t>préoccupé </a:t>
            </a:r>
            <a:r>
              <a:rPr lang="fr-CH" sz="2400" dirty="0" smtClean="0"/>
              <a:t>de </a:t>
            </a:r>
            <a:r>
              <a:rPr lang="fr-CH" sz="2400" dirty="0"/>
              <a:t>la situation déficitaire qui </a:t>
            </a:r>
            <a:r>
              <a:rPr lang="fr-CH" sz="2400" dirty="0" smtClean="0"/>
              <a:t>perdure mais …</a:t>
            </a:r>
            <a:endParaRPr lang="fr-CH" sz="2400" dirty="0"/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2000" dirty="0" smtClean="0"/>
              <a:t>… satisfaction d’avoir un déficit moins élevé que prévu ;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2000" dirty="0" smtClean="0"/>
              <a:t>… satisfaction de voir les recettes fiscales progresser ;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2000" dirty="0" smtClean="0"/>
              <a:t>… satisfaction d’avoir pu aboutir à un accord sur les charges </a:t>
            </a:r>
            <a:r>
              <a:rPr lang="fr-CH" sz="2000" dirty="0" err="1" smtClean="0"/>
              <a:t>géotopographiques</a:t>
            </a:r>
            <a:r>
              <a:rPr lang="fr-CH" sz="2000" dirty="0" smtClean="0"/>
              <a:t>.</a:t>
            </a:r>
            <a:endParaRPr lang="fr-CH" sz="2000" dirty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endParaRPr lang="fr-CH" sz="2400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dirty="0" smtClean="0"/>
              <a:t>Le </a:t>
            </a:r>
            <a:r>
              <a:rPr lang="fr-CH" sz="2400" dirty="0"/>
              <a:t>Conseil communal reste </a:t>
            </a:r>
            <a:r>
              <a:rPr lang="fr-CH" sz="2400" dirty="0" smtClean="0"/>
              <a:t>serein sur l’évolution </a:t>
            </a:r>
            <a:r>
              <a:rPr lang="fr-CH" sz="2400" dirty="0"/>
              <a:t>à long terme :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2000" dirty="0"/>
              <a:t>Les fondamentaux sont bons (fortune, réserve de politique conjoncturelle) et capacité de résilience de l’économie des </a:t>
            </a:r>
            <a:r>
              <a:rPr lang="fr-CH" sz="2000" dirty="0" smtClean="0"/>
              <a:t>Montagnes </a:t>
            </a:r>
            <a:r>
              <a:rPr lang="fr-CH" sz="2000" dirty="0"/>
              <a:t>neuchâteloises déjà démontrée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2000" dirty="0"/>
              <a:t>Concept de Mobilité 2030 = amélioration de l’attractivité</a:t>
            </a:r>
          </a:p>
          <a:p>
            <a:pPr lvl="1">
              <a:buFont typeface="Wingdings" panose="05000000000000000000" pitchFamily="2" charset="2"/>
              <a:buChar char="v"/>
              <a:tabLst>
                <a:tab pos="10226675" algn="r"/>
              </a:tabLst>
            </a:pPr>
            <a:r>
              <a:rPr lang="fr-CH" sz="2000" dirty="0"/>
              <a:t>Développement des zones résidentielles et industrielles</a:t>
            </a:r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endParaRPr lang="fr-CH" sz="2400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400" dirty="0" smtClean="0"/>
              <a:t>Le </a:t>
            </a:r>
            <a:r>
              <a:rPr lang="fr-CH" sz="2400" dirty="0"/>
              <a:t>Conseil communal est conscient de ses responsabilités : il restera attentif à l’évolution de la situation financière en réagissant pour assurer le bon développement de la Ville du Locle</a:t>
            </a:r>
            <a:r>
              <a:rPr lang="fr-CH" sz="2400" dirty="0" smtClean="0"/>
              <a:t>.</a:t>
            </a:r>
            <a:endParaRPr lang="fr-CH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1672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Conclusion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18952" y="33647"/>
            <a:ext cx="4836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00438" algn="r"/>
                <a:tab pos="3681413" algn="l"/>
              </a:tabLst>
            </a:pPr>
            <a:r>
              <a:rPr lang="fr-CH" sz="2000" b="1" dirty="0" smtClean="0">
                <a:solidFill>
                  <a:srgbClr val="009862"/>
                </a:solidFill>
                <a:latin typeface="+mn-lt"/>
              </a:rPr>
              <a:t>Résultat 2023, déficit de 	1.3 	million	</a:t>
            </a:r>
          </a:p>
          <a:p>
            <a:pPr>
              <a:tabLst>
                <a:tab pos="3500438" algn="r"/>
                <a:tab pos="3681413" algn="l"/>
              </a:tabLst>
            </a:pPr>
            <a:r>
              <a:rPr lang="fr-CH" sz="2000" b="1" dirty="0" smtClean="0">
                <a:solidFill>
                  <a:srgbClr val="009862"/>
                </a:solidFill>
                <a:latin typeface="+mn-lt"/>
              </a:rPr>
              <a:t>Dette communale de	143.8 	millions</a:t>
            </a:r>
          </a:p>
          <a:p>
            <a:pPr>
              <a:tabLst>
                <a:tab pos="3500438" algn="r"/>
                <a:tab pos="3681413" algn="l"/>
              </a:tabLst>
            </a:pPr>
            <a:r>
              <a:rPr lang="fr-CH" sz="2000" b="1" dirty="0" smtClean="0">
                <a:solidFill>
                  <a:srgbClr val="009862"/>
                </a:solidFill>
                <a:latin typeface="+mn-lt"/>
              </a:rPr>
              <a:t>Fortune nette de	68.1 	millions</a:t>
            </a:r>
            <a:endParaRPr lang="fr-CH" sz="2000" b="1" dirty="0">
              <a:solidFill>
                <a:srgbClr val="009862"/>
              </a:solidFill>
              <a:latin typeface="+mn-lt"/>
            </a:endParaRPr>
          </a:p>
        </p:txBody>
      </p:sp>
      <p:pic>
        <p:nvPicPr>
          <p:cNvPr id="8" name="Image 7" descr="logo - base noi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69436" y="6498188"/>
            <a:ext cx="730124" cy="32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6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09600" y="1390389"/>
            <a:ext cx="10972800" cy="5060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9774238" algn="r"/>
              </a:tabLst>
            </a:pPr>
            <a:r>
              <a:rPr lang="fr-CH" sz="3200" b="1" dirty="0" smtClean="0"/>
              <a:t>Le </a:t>
            </a:r>
            <a:r>
              <a:rPr lang="fr-CH" sz="3200" b="1" dirty="0"/>
              <a:t>budget </a:t>
            </a:r>
            <a:r>
              <a:rPr lang="fr-CH" sz="3200" b="1" dirty="0" smtClean="0"/>
              <a:t>2023 </a:t>
            </a:r>
            <a:r>
              <a:rPr lang="fr-CH" sz="3200" b="1" dirty="0"/>
              <a:t>prévoyait un déficit de : </a:t>
            </a:r>
            <a:r>
              <a:rPr lang="fr-CH" sz="3200" b="1" dirty="0" smtClean="0"/>
              <a:t>	4.98 millions</a:t>
            </a:r>
          </a:p>
          <a:p>
            <a:pPr marL="0" indent="0">
              <a:buNone/>
              <a:tabLst>
                <a:tab pos="9774238" algn="r"/>
              </a:tabLst>
            </a:pPr>
            <a:endParaRPr lang="fr-CH" sz="3200" dirty="0"/>
          </a:p>
          <a:p>
            <a:pPr marL="0" indent="0">
              <a:buNone/>
              <a:tabLst>
                <a:tab pos="9774238" algn="r"/>
              </a:tabLst>
            </a:pPr>
            <a:r>
              <a:rPr lang="fr-CH" sz="3200" b="1" dirty="0" smtClean="0"/>
              <a:t>Le déficit des comptes 2023 est de :	1.34 million</a:t>
            </a:r>
          </a:p>
          <a:p>
            <a:pPr marL="0" indent="0">
              <a:buNone/>
              <a:tabLst>
                <a:tab pos="9774238" algn="r"/>
              </a:tabLst>
            </a:pPr>
            <a:endParaRPr lang="fr-CH" sz="3600" b="1" dirty="0"/>
          </a:p>
          <a:p>
            <a:pPr marL="0" indent="0">
              <a:buNone/>
              <a:tabLst>
                <a:tab pos="9774238" algn="r"/>
              </a:tabLst>
            </a:pPr>
            <a:r>
              <a:rPr lang="fr-CH" dirty="0" smtClean="0"/>
              <a:t>Amélioration du résultat de 3.64 millions de francs principalement en raison de quatre facteurs :</a:t>
            </a:r>
          </a:p>
          <a:p>
            <a:pPr marL="0" indent="0">
              <a:buNone/>
              <a:tabLst>
                <a:tab pos="9774238" algn="r"/>
              </a:tabLst>
            </a:pPr>
            <a:endParaRPr lang="fr-CH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CH" dirty="0" smtClean="0"/>
              <a:t>La </a:t>
            </a:r>
            <a:r>
              <a:rPr lang="fr-CH" dirty="0"/>
              <a:t>hausse de certains revenus fiscaux ;</a:t>
            </a:r>
          </a:p>
          <a:p>
            <a:pPr marL="514350" lvl="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CH" dirty="0"/>
              <a:t>Le montant inférieur des charges de </a:t>
            </a:r>
            <a:r>
              <a:rPr lang="fr-CH" dirty="0" smtClean="0"/>
              <a:t>personnel ;</a:t>
            </a:r>
          </a:p>
          <a:p>
            <a:pPr marL="514350" lvl="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CH" dirty="0"/>
              <a:t>Le montant inférieur des charges de biens, services et marchandises </a:t>
            </a:r>
            <a:r>
              <a:rPr lang="fr-CH" dirty="0" smtClean="0"/>
              <a:t>;</a:t>
            </a:r>
          </a:p>
          <a:p>
            <a:pPr marL="514350" lvl="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CH" dirty="0" smtClean="0"/>
              <a:t>La </a:t>
            </a:r>
            <a:r>
              <a:rPr lang="fr-CH" dirty="0"/>
              <a:t>baisse du montant de la facture </a:t>
            </a:r>
            <a:r>
              <a:rPr lang="fr-CH" dirty="0" smtClean="0"/>
              <a:t>sociale.</a:t>
            </a:r>
            <a:endParaRPr lang="fr-CH" dirty="0"/>
          </a:p>
        </p:txBody>
      </p:sp>
      <p:sp>
        <p:nvSpPr>
          <p:cNvPr id="7" name="ZoneTexte 6"/>
          <p:cNvSpPr txBox="1"/>
          <p:nvPr/>
        </p:nvSpPr>
        <p:spPr>
          <a:xfrm>
            <a:off x="2032802" y="300576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Résultat des comptes 2023</a:t>
            </a:r>
            <a:endParaRPr lang="fr-CH" b="1" dirty="0">
              <a:solidFill>
                <a:srgbClr val="00986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6646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Résultats des comptes de 2013 à 2023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174570" y="2555311"/>
            <a:ext cx="186105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latin typeface="+mj-lt"/>
              </a:rPr>
              <a:t>*Avec dissolution de la provision Prévoyance.ne à hauteur de 20.5 millions, sinon déficit de 4.7 millions pour Le Locle</a:t>
            </a:r>
            <a:endParaRPr lang="fr-CH" sz="1400" dirty="0">
              <a:latin typeface="+mj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755" y="1292564"/>
            <a:ext cx="9421606" cy="512425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0174570" y="4375448"/>
            <a:ext cx="19882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latin typeface="+mj-lt"/>
              </a:rPr>
              <a:t>Période 2013-2020 : Comptes consolidés «Le Locle + Les Brenets»</a:t>
            </a:r>
            <a:endParaRPr lang="fr-CH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15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272" y="1709986"/>
            <a:ext cx="11486999" cy="3133899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4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Une évolution des charges sous contrôle …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4363" y="5899136"/>
            <a:ext cx="762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+mn-lt"/>
              </a:rPr>
              <a:t>Années 2016-2020 : Consolidation avec les comptes des Brenets</a:t>
            </a:r>
            <a:endParaRPr lang="fr-CH" dirty="0">
              <a:latin typeface="+mn-lt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883372" y="2819960"/>
            <a:ext cx="603028" cy="69123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006600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1183489" y="2822962"/>
            <a:ext cx="582782" cy="68823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006600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937721" y="4463564"/>
            <a:ext cx="582782" cy="453973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006600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186281" y="4463564"/>
            <a:ext cx="582782" cy="453973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0066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937721" y="3760394"/>
            <a:ext cx="582782" cy="453973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00660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1237866" y="3791381"/>
            <a:ext cx="582782" cy="453973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4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31" y="1504960"/>
            <a:ext cx="11362397" cy="4044069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5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>
                <a:solidFill>
                  <a:srgbClr val="009862"/>
                </a:solidFill>
                <a:latin typeface="+mn-lt"/>
              </a:rPr>
              <a:t>… mais des économies insuffisantes face à la chute des </a:t>
            </a:r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recettes fiscales 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4231" y="6002609"/>
            <a:ext cx="762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+mn-lt"/>
              </a:rPr>
              <a:t>Années 2016-2020 : Consolidation avec les comptes des Brenets</a:t>
            </a:r>
            <a:endParaRPr lang="fr-CH" dirty="0">
              <a:latin typeface="+mn-lt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935642" y="2458328"/>
            <a:ext cx="577518" cy="4024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6" name="Ellipse 15"/>
          <p:cNvSpPr/>
          <p:nvPr/>
        </p:nvSpPr>
        <p:spPr>
          <a:xfrm>
            <a:off x="11159110" y="2423399"/>
            <a:ext cx="577518" cy="4024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7" name="Ellipse 16"/>
          <p:cNvSpPr/>
          <p:nvPr/>
        </p:nvSpPr>
        <p:spPr>
          <a:xfrm>
            <a:off x="4935642" y="3052436"/>
            <a:ext cx="577518" cy="40243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8" name="Ellipse 17"/>
          <p:cNvSpPr/>
          <p:nvPr/>
        </p:nvSpPr>
        <p:spPr>
          <a:xfrm>
            <a:off x="11159110" y="3052435"/>
            <a:ext cx="577518" cy="40243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9" name="Ellipse 18"/>
          <p:cNvSpPr/>
          <p:nvPr/>
        </p:nvSpPr>
        <p:spPr>
          <a:xfrm>
            <a:off x="4953282" y="4298307"/>
            <a:ext cx="577518" cy="40243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0" name="Ellipse 19"/>
          <p:cNvSpPr/>
          <p:nvPr/>
        </p:nvSpPr>
        <p:spPr>
          <a:xfrm>
            <a:off x="11171376" y="4298306"/>
            <a:ext cx="577518" cy="40243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1792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6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E66"/>
                </a:solidFill>
                <a:latin typeface="+mn-lt"/>
              </a:rPr>
              <a:t>Identification des écarts budget / comptes</a:t>
            </a:r>
            <a:endParaRPr lang="fr-CH" sz="2400" b="1" dirty="0">
              <a:solidFill>
                <a:srgbClr val="009E66"/>
              </a:solidFill>
              <a:latin typeface="+mn-lt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524" y="1620033"/>
            <a:ext cx="7984038" cy="441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07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7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0947" y="1184097"/>
            <a:ext cx="11490157" cy="522357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 smtClean="0"/>
              <a:t>1. Revenus fiscaux - amélioration de	3 millions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000" b="1" dirty="0"/>
              <a:t>Impôt des travailleurs frontaliers	</a:t>
            </a:r>
            <a:r>
              <a:rPr lang="fr-CH" sz="2000" b="1" dirty="0" smtClean="0"/>
              <a:t>1.3 million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/>
              <a:t>Montant </a:t>
            </a:r>
            <a:r>
              <a:rPr lang="fr-CH" sz="2000" dirty="0" smtClean="0"/>
              <a:t>supérieur </a:t>
            </a:r>
            <a:r>
              <a:rPr lang="fr-CH" sz="2000" dirty="0"/>
              <a:t>au </a:t>
            </a:r>
            <a:r>
              <a:rPr lang="fr-CH" sz="2000" dirty="0" smtClean="0"/>
              <a:t>budget et aux </a:t>
            </a:r>
            <a:r>
              <a:rPr lang="fr-CH" sz="2000" dirty="0"/>
              <a:t>comptes </a:t>
            </a:r>
            <a:r>
              <a:rPr lang="fr-CH" sz="2000" dirty="0" smtClean="0"/>
              <a:t>2022</a:t>
            </a:r>
            <a:r>
              <a:rPr lang="fr-CH" sz="2000" dirty="0"/>
              <a:t>	</a:t>
            </a:r>
            <a:r>
              <a:rPr lang="fr-CH" sz="2000" dirty="0" smtClean="0"/>
              <a:t> </a:t>
            </a:r>
            <a:endParaRPr lang="fr-CH" sz="2000" dirty="0"/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 smtClean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000" b="1" dirty="0" smtClean="0"/>
              <a:t>Impôt des personnes morales, </a:t>
            </a:r>
            <a:r>
              <a:rPr lang="fr-CH" sz="2000" b="1" dirty="0" err="1" smtClean="0"/>
              <a:t>y.c</a:t>
            </a:r>
            <a:r>
              <a:rPr lang="fr-CH" sz="2000" b="1" dirty="0" smtClean="0"/>
              <a:t>. </a:t>
            </a:r>
            <a:r>
              <a:rPr lang="fr-CH" sz="2000" b="1" dirty="0"/>
              <a:t>fonds de répartition </a:t>
            </a:r>
            <a:r>
              <a:rPr lang="fr-CH" sz="2000" b="1" dirty="0" smtClean="0"/>
              <a:t>	1.2 million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 smtClean="0"/>
              <a:t>Montant supérieur au budget et aux comptes 2022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	</a:t>
            </a:r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000" b="1" dirty="0"/>
              <a:t>Impôt des personnes physiques	</a:t>
            </a:r>
            <a:r>
              <a:rPr lang="fr-CH" sz="2000" b="1" dirty="0" smtClean="0"/>
              <a:t>0.4 million</a:t>
            </a:r>
            <a:endParaRPr lang="fr-CH" sz="2000" b="1" dirty="0"/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/>
              <a:t>Montant supérieur au budget et aux comptes 2022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endParaRPr lang="fr-CH" sz="2000" dirty="0"/>
          </a:p>
          <a:p>
            <a:pPr>
              <a:buFont typeface="Wingdings" panose="05000000000000000000" pitchFamily="2" charset="2"/>
              <a:buChar char="§"/>
              <a:tabLst>
                <a:tab pos="10226675" algn="r"/>
              </a:tabLst>
            </a:pPr>
            <a:r>
              <a:rPr lang="fr-CH" sz="2000" b="1" dirty="0" smtClean="0"/>
              <a:t>Impôts fonciers </a:t>
            </a:r>
            <a:r>
              <a:rPr lang="fr-CH" sz="2000" b="1" dirty="0"/>
              <a:t>	</a:t>
            </a:r>
            <a:r>
              <a:rPr lang="fr-CH" sz="2000" b="1" dirty="0" smtClean="0"/>
              <a:t>0.1 </a:t>
            </a:r>
            <a:r>
              <a:rPr lang="fr-CH" sz="2000" b="1" dirty="0"/>
              <a:t>million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r>
              <a:rPr lang="fr-CH" sz="2000" dirty="0"/>
              <a:t>Montant supérieur au budget et aux comptes </a:t>
            </a:r>
            <a:r>
              <a:rPr lang="fr-CH" sz="2000" dirty="0" smtClean="0"/>
              <a:t>2022</a:t>
            </a:r>
          </a:p>
          <a:p>
            <a:pPr>
              <a:buFont typeface="Wingdings" panose="05000000000000000000" pitchFamily="2" charset="2"/>
              <a:buChar char=""/>
              <a:tabLst>
                <a:tab pos="10226675" algn="r"/>
              </a:tabLst>
            </a:pPr>
            <a:endParaRPr lang="fr-CH" sz="20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Compte d’exploitation : principales variations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08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8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Compte d’exploitation : principales variations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07" y="1723945"/>
            <a:ext cx="11732251" cy="329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4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8DB21-C48B-4F0E-8662-87ADDB728C12}" type="slidenum">
              <a:rPr lang="fr-CH" smtClean="0"/>
              <a:pPr>
                <a:defRPr/>
              </a:pPr>
              <a:t>9</a:t>
            </a:fld>
            <a:endParaRPr lang="fr-CH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0947" y="1434661"/>
            <a:ext cx="11490157" cy="5007081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/>
              <a:t>2. Charges de personnel - amélioration de	</a:t>
            </a:r>
            <a:r>
              <a:rPr lang="fr-CH" sz="2400" b="1" dirty="0" smtClean="0"/>
              <a:t>0.8 </a:t>
            </a:r>
            <a:r>
              <a:rPr lang="fr-CH" sz="2400" b="1" dirty="0"/>
              <a:t>million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/>
              <a:t>Surestimation budgétaire, </a:t>
            </a:r>
            <a:r>
              <a:rPr lang="fr-CH" sz="2000" dirty="0" smtClean="0"/>
              <a:t>surtout pour les salaires enseignants 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Légère augmentation par rapport aux comptes 2022 (+0.3 million)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400" b="1" dirty="0" smtClean="0"/>
              <a:t>3. Biens, services et marchandises - amélioration de	0.6 million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Evolution de ces charges maîtrisée – surestimation budgétaire</a:t>
            </a:r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En augmentation par rapport aux années 2020 à 2022, effet de l’inflation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/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 smtClean="0"/>
          </a:p>
          <a:p>
            <a:pPr marL="0" indent="0">
              <a:buNone/>
              <a:tabLst>
                <a:tab pos="10226675" algn="r"/>
              </a:tabLst>
            </a:pPr>
            <a:r>
              <a:rPr lang="fr-CH" sz="2000" dirty="0" smtClean="0"/>
              <a:t>De manière générale sur ces deux postes de charges, la progression est maitrisée compte tenu de l’inflation importante connue de 2020 à 2023 (+5.6%). Sur cette même période :</a:t>
            </a:r>
          </a:p>
          <a:p>
            <a:pPr>
              <a:buFont typeface="Wingdings" panose="05000000000000000000" pitchFamily="2" charset="2"/>
              <a:buChar char="à"/>
              <a:tabLst>
                <a:tab pos="10226675" algn="r"/>
              </a:tabLst>
            </a:pPr>
            <a:r>
              <a:rPr lang="fr-CH" sz="2000" dirty="0" smtClean="0"/>
              <a:t>+2.0% sur les charges salariales et </a:t>
            </a:r>
          </a:p>
          <a:p>
            <a:pPr>
              <a:buFont typeface="Wingdings" panose="05000000000000000000" pitchFamily="2" charset="2"/>
              <a:buChar char="à"/>
              <a:tabLst>
                <a:tab pos="10226675" algn="r"/>
              </a:tabLst>
            </a:pPr>
            <a:r>
              <a:rPr lang="fr-CH" sz="2000" dirty="0" smtClean="0"/>
              <a:t>+4.2% sur les biens, services et marchandises.</a:t>
            </a:r>
          </a:p>
          <a:p>
            <a:pPr marL="0" indent="0">
              <a:buNone/>
              <a:tabLst>
                <a:tab pos="10226675" algn="r"/>
              </a:tabLst>
            </a:pPr>
            <a:endParaRPr lang="fr-CH" sz="20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032802" y="324640"/>
            <a:ext cx="991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9862"/>
                </a:solidFill>
                <a:latin typeface="+mn-lt"/>
              </a:rPr>
              <a:t>Compte d’exploitation : principales variations</a:t>
            </a:r>
            <a:endParaRPr lang="fr-CH" sz="2400" b="1" dirty="0">
              <a:solidFill>
                <a:srgbClr val="00986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53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nevas Le Loc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bureautique" ma:contentTypeID="0x0101100080C469ECE7DE2941AC1C4C5FDE0CC11C" ma:contentTypeVersion="1" ma:contentTypeDescription="ContentType document library" ma:contentTypeScope="" ma:versionID="fe6f5b240a76a8a8875068e5d4a467bd">
  <xsd:schema xmlns:xsd="http://www.w3.org/2001/XMLSchema" xmlns:p="http://schemas.microsoft.com/office/2006/metadata/properties" targetNamespace="http://schemas.microsoft.com/office/2006/metadata/properties" ma:root="true" ma:fieldsID="c167913c7a2785a6d7e8b559777a1c9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51C3794-5D3A-4291-BD8A-A32F8B948F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42E9F1-431E-45C5-9A48-EFCAB5E23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9A7661D-6ECC-4972-B856-790C296D182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8349</TotalTime>
  <Words>2378</Words>
  <Application>Microsoft Office PowerPoint</Application>
  <PresentationFormat>Grand écran</PresentationFormat>
  <Paragraphs>253</Paragraphs>
  <Slides>16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Gabriola</vt:lpstr>
      <vt:lpstr>Tahoma</vt:lpstr>
      <vt:lpstr>Wingdings</vt:lpstr>
      <vt:lpstr>Canevas Le Locle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Politique des investissements</dc:title>
  <dc:creator>YAG</dc:creator>
  <cp:lastModifiedBy>yves-alain.gerber@ne.ch</cp:lastModifiedBy>
  <cp:revision>694</cp:revision>
  <cp:lastPrinted>2024-04-15T08:25:44Z</cp:lastPrinted>
  <dcterms:created xsi:type="dcterms:W3CDTF">2010-08-17T08:57:18Z</dcterms:created>
  <dcterms:modified xsi:type="dcterms:W3CDTF">2024-04-17T13:51:53Z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0x0101100080C469ECE7DE2941AC1C4C5FDE0CC11C</vt:lpwstr>
  </property>
</Properties>
</file>