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3" r:id="rId5"/>
  </p:sldMasterIdLst>
  <p:notesMasterIdLst>
    <p:notesMasterId r:id="rId23"/>
  </p:notesMasterIdLst>
  <p:handoutMasterIdLst>
    <p:handoutMasterId r:id="rId24"/>
  </p:handoutMasterIdLst>
  <p:sldIdLst>
    <p:sldId id="312" r:id="rId6"/>
    <p:sldId id="327" r:id="rId7"/>
    <p:sldId id="329" r:id="rId8"/>
    <p:sldId id="330" r:id="rId9"/>
    <p:sldId id="331" r:id="rId10"/>
    <p:sldId id="328" r:id="rId11"/>
    <p:sldId id="336" r:id="rId12"/>
    <p:sldId id="337" r:id="rId13"/>
    <p:sldId id="334" r:id="rId14"/>
    <p:sldId id="335" r:id="rId15"/>
    <p:sldId id="346" r:id="rId16"/>
    <p:sldId id="339" r:id="rId17"/>
    <p:sldId id="340" r:id="rId18"/>
    <p:sldId id="341" r:id="rId19"/>
    <p:sldId id="342" r:id="rId20"/>
    <p:sldId id="343" r:id="rId21"/>
    <p:sldId id="344" r:id="rId22"/>
  </p:sldIdLst>
  <p:sldSz cx="12192000" cy="6858000"/>
  <p:notesSz cx="6808788" cy="9940925"/>
  <p:defaultTextStyle>
    <a:defPPr>
      <a:defRPr lang="fr-CH"/>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500"/>
    <a:srgbClr val="0096DB"/>
    <a:srgbClr val="009862"/>
    <a:srgbClr val="009E66"/>
    <a:srgbClr val="FFFFFF"/>
    <a:srgbClr val="E81F25"/>
    <a:srgbClr val="FFF275"/>
    <a:srgbClr val="669900"/>
    <a:srgbClr val="D21E1E"/>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21" autoAdjust="0"/>
    <p:restoredTop sz="72236" autoAdjust="0"/>
  </p:normalViewPr>
  <p:slideViewPr>
    <p:cSldViewPr snapToGrid="0">
      <p:cViewPr varScale="1">
        <p:scale>
          <a:sx n="77" d="100"/>
          <a:sy n="77" d="100"/>
        </p:scale>
        <p:origin x="1386" y="8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3" d="100"/>
          <a:sy n="63" d="100"/>
        </p:scale>
        <p:origin x="3149" y="62"/>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3"/>
            <a:ext cx="2949772" cy="497288"/>
          </a:xfrm>
          <a:prstGeom prst="rect">
            <a:avLst/>
          </a:prstGeom>
        </p:spPr>
        <p:txBody>
          <a:bodyPr vert="horz" lIns="93115" tIns="46558" rIns="93115" bIns="46558" rtlCol="0"/>
          <a:lstStyle>
            <a:lvl1pPr algn="l">
              <a:defRPr sz="1200"/>
            </a:lvl1pPr>
          </a:lstStyle>
          <a:p>
            <a:endParaRPr lang="fr-CH" dirty="0"/>
          </a:p>
        </p:txBody>
      </p:sp>
      <p:sp>
        <p:nvSpPr>
          <p:cNvPr id="3" name="Espace réservé de la date 2"/>
          <p:cNvSpPr>
            <a:spLocks noGrp="1"/>
          </p:cNvSpPr>
          <p:nvPr>
            <p:ph type="dt" sz="quarter" idx="1"/>
          </p:nvPr>
        </p:nvSpPr>
        <p:spPr>
          <a:xfrm>
            <a:off x="3857394" y="3"/>
            <a:ext cx="2949772" cy="497288"/>
          </a:xfrm>
          <a:prstGeom prst="rect">
            <a:avLst/>
          </a:prstGeom>
        </p:spPr>
        <p:txBody>
          <a:bodyPr vert="horz" lIns="93115" tIns="46558" rIns="93115" bIns="46558" rtlCol="0"/>
          <a:lstStyle>
            <a:lvl1pPr algn="r">
              <a:defRPr sz="1200"/>
            </a:lvl1pPr>
          </a:lstStyle>
          <a:p>
            <a:fld id="{FCE82DA8-0A5D-4ACC-B235-396590978F70}" type="datetimeFigureOut">
              <a:rPr lang="fr-CH" smtClean="0"/>
              <a:pPr/>
              <a:t>14.05.2025</a:t>
            </a:fld>
            <a:endParaRPr lang="fr-CH" dirty="0"/>
          </a:p>
        </p:txBody>
      </p:sp>
      <p:sp>
        <p:nvSpPr>
          <p:cNvPr id="4" name="Espace réservé du pied de page 3"/>
          <p:cNvSpPr>
            <a:spLocks noGrp="1"/>
          </p:cNvSpPr>
          <p:nvPr>
            <p:ph type="ftr" sz="quarter" idx="2"/>
          </p:nvPr>
        </p:nvSpPr>
        <p:spPr>
          <a:xfrm>
            <a:off x="0" y="9442024"/>
            <a:ext cx="2949772" cy="497288"/>
          </a:xfrm>
          <a:prstGeom prst="rect">
            <a:avLst/>
          </a:prstGeom>
        </p:spPr>
        <p:txBody>
          <a:bodyPr vert="horz" lIns="93115" tIns="46558" rIns="93115" bIns="46558" rtlCol="0" anchor="b"/>
          <a:lstStyle>
            <a:lvl1pPr algn="l">
              <a:defRPr sz="1200"/>
            </a:lvl1pPr>
          </a:lstStyle>
          <a:p>
            <a:endParaRPr lang="fr-CH" dirty="0"/>
          </a:p>
        </p:txBody>
      </p:sp>
      <p:sp>
        <p:nvSpPr>
          <p:cNvPr id="5" name="Espace réservé du numéro de diapositive 4"/>
          <p:cNvSpPr>
            <a:spLocks noGrp="1"/>
          </p:cNvSpPr>
          <p:nvPr>
            <p:ph type="sldNum" sz="quarter" idx="3"/>
          </p:nvPr>
        </p:nvSpPr>
        <p:spPr>
          <a:xfrm>
            <a:off x="3857394" y="9442024"/>
            <a:ext cx="2949772" cy="497288"/>
          </a:xfrm>
          <a:prstGeom prst="rect">
            <a:avLst/>
          </a:prstGeom>
        </p:spPr>
        <p:txBody>
          <a:bodyPr vert="horz" lIns="93115" tIns="46558" rIns="93115" bIns="46558" rtlCol="0" anchor="b"/>
          <a:lstStyle>
            <a:lvl1pPr algn="r">
              <a:defRPr sz="1200"/>
            </a:lvl1pPr>
          </a:lstStyle>
          <a:p>
            <a:fld id="{2BD263DF-C8CD-4909-922F-87C59BE20DC9}" type="slidenum">
              <a:rPr lang="fr-CH" smtClean="0"/>
              <a:pPr/>
              <a:t>‹N°›</a:t>
            </a:fld>
            <a:endParaRPr lang="fr-CH"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1"/>
            <a:ext cx="2950475" cy="497046"/>
          </a:xfrm>
          <a:prstGeom prst="rect">
            <a:avLst/>
          </a:prstGeom>
        </p:spPr>
        <p:txBody>
          <a:bodyPr vert="horz" lIns="93115" tIns="46558" rIns="93115" bIns="46558" rtlCol="0"/>
          <a:lstStyle>
            <a:lvl1pPr algn="l">
              <a:defRPr sz="1200"/>
            </a:lvl1pPr>
          </a:lstStyle>
          <a:p>
            <a:endParaRPr lang="fr-CH" dirty="0"/>
          </a:p>
        </p:txBody>
      </p:sp>
      <p:sp>
        <p:nvSpPr>
          <p:cNvPr id="3" name="Espace réservé de la date 2"/>
          <p:cNvSpPr>
            <a:spLocks noGrp="1"/>
          </p:cNvSpPr>
          <p:nvPr>
            <p:ph type="dt" idx="1"/>
          </p:nvPr>
        </p:nvSpPr>
        <p:spPr>
          <a:xfrm>
            <a:off x="3856740" y="1"/>
            <a:ext cx="2950475" cy="497046"/>
          </a:xfrm>
          <a:prstGeom prst="rect">
            <a:avLst/>
          </a:prstGeom>
        </p:spPr>
        <p:txBody>
          <a:bodyPr vert="horz" lIns="93115" tIns="46558" rIns="93115" bIns="46558" rtlCol="0"/>
          <a:lstStyle>
            <a:lvl1pPr algn="r">
              <a:defRPr sz="1200"/>
            </a:lvl1pPr>
          </a:lstStyle>
          <a:p>
            <a:fld id="{AB84F613-5FA5-4177-93FE-155661040EC1}" type="datetimeFigureOut">
              <a:rPr lang="fr-CH" smtClean="0"/>
              <a:pPr/>
              <a:t>14.05.2025</a:t>
            </a:fld>
            <a:endParaRPr lang="fr-CH" dirty="0"/>
          </a:p>
        </p:txBody>
      </p:sp>
      <p:sp>
        <p:nvSpPr>
          <p:cNvPr id="4" name="Espace réservé de l'image des diapositives 3"/>
          <p:cNvSpPr>
            <a:spLocks noGrp="1" noRot="1" noChangeAspect="1"/>
          </p:cNvSpPr>
          <p:nvPr>
            <p:ph type="sldImg" idx="2"/>
          </p:nvPr>
        </p:nvSpPr>
        <p:spPr>
          <a:xfrm>
            <a:off x="88900" y="746125"/>
            <a:ext cx="6630988" cy="3729038"/>
          </a:xfrm>
          <a:prstGeom prst="rect">
            <a:avLst/>
          </a:prstGeom>
          <a:noFill/>
          <a:ln w="12700">
            <a:solidFill>
              <a:prstClr val="black"/>
            </a:solidFill>
          </a:ln>
        </p:spPr>
        <p:txBody>
          <a:bodyPr vert="horz" lIns="93115" tIns="46558" rIns="93115" bIns="46558" rtlCol="0" anchor="ctr"/>
          <a:lstStyle/>
          <a:p>
            <a:endParaRPr lang="fr-CH" dirty="0"/>
          </a:p>
        </p:txBody>
      </p:sp>
      <p:sp>
        <p:nvSpPr>
          <p:cNvPr id="5" name="Espace réservé des commentaires 4"/>
          <p:cNvSpPr>
            <a:spLocks noGrp="1"/>
          </p:cNvSpPr>
          <p:nvPr>
            <p:ph type="body" sz="quarter" idx="3"/>
          </p:nvPr>
        </p:nvSpPr>
        <p:spPr>
          <a:xfrm>
            <a:off x="680880" y="4721940"/>
            <a:ext cx="5447030" cy="4473416"/>
          </a:xfrm>
          <a:prstGeom prst="rect">
            <a:avLst/>
          </a:prstGeom>
        </p:spPr>
        <p:txBody>
          <a:bodyPr vert="horz" lIns="93115" tIns="46558" rIns="93115" bIns="46558"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6" name="Espace réservé du pied de page 5"/>
          <p:cNvSpPr>
            <a:spLocks noGrp="1"/>
          </p:cNvSpPr>
          <p:nvPr>
            <p:ph type="ftr" sz="quarter" idx="4"/>
          </p:nvPr>
        </p:nvSpPr>
        <p:spPr>
          <a:xfrm>
            <a:off x="2" y="9442154"/>
            <a:ext cx="2950475" cy="497046"/>
          </a:xfrm>
          <a:prstGeom prst="rect">
            <a:avLst/>
          </a:prstGeom>
        </p:spPr>
        <p:txBody>
          <a:bodyPr vert="horz" lIns="93115" tIns="46558" rIns="93115" bIns="46558" rtlCol="0" anchor="b"/>
          <a:lstStyle>
            <a:lvl1pPr algn="l">
              <a:defRPr sz="1200"/>
            </a:lvl1pPr>
          </a:lstStyle>
          <a:p>
            <a:endParaRPr lang="fr-CH" dirty="0"/>
          </a:p>
        </p:txBody>
      </p:sp>
      <p:sp>
        <p:nvSpPr>
          <p:cNvPr id="7" name="Espace réservé du numéro de diapositive 6"/>
          <p:cNvSpPr>
            <a:spLocks noGrp="1"/>
          </p:cNvSpPr>
          <p:nvPr>
            <p:ph type="sldNum" sz="quarter" idx="5"/>
          </p:nvPr>
        </p:nvSpPr>
        <p:spPr>
          <a:xfrm>
            <a:off x="3856740" y="9442154"/>
            <a:ext cx="2950475" cy="497046"/>
          </a:xfrm>
          <a:prstGeom prst="rect">
            <a:avLst/>
          </a:prstGeom>
        </p:spPr>
        <p:txBody>
          <a:bodyPr vert="horz" lIns="93115" tIns="46558" rIns="93115" bIns="46558" rtlCol="0" anchor="b"/>
          <a:lstStyle>
            <a:lvl1pPr algn="r">
              <a:defRPr sz="1200"/>
            </a:lvl1pPr>
          </a:lstStyle>
          <a:p>
            <a:fld id="{AC10E3AD-5C7B-4291-A3DA-8C2BDEDE51EE}" type="slidenum">
              <a:rPr lang="fr-CH" smtClean="0"/>
              <a:pPr/>
              <a:t>‹N°›</a:t>
            </a:fld>
            <a:endParaRPr lang="fr-CH"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8900" y="746125"/>
            <a:ext cx="6630988" cy="3729038"/>
          </a:xfrm>
        </p:spPr>
      </p:sp>
      <p:sp>
        <p:nvSpPr>
          <p:cNvPr id="3" name="Espace réservé des commentaires 2"/>
          <p:cNvSpPr>
            <a:spLocks noGrp="1"/>
          </p:cNvSpPr>
          <p:nvPr>
            <p:ph type="body" idx="1"/>
          </p:nvPr>
        </p:nvSpPr>
        <p:spPr/>
        <p:txBody>
          <a:bodyPr>
            <a:normAutofit/>
          </a:bodyPr>
          <a:lstStyle/>
          <a:p>
            <a:endParaRPr lang="fr-CH" dirty="0"/>
          </a:p>
        </p:txBody>
      </p:sp>
      <p:sp>
        <p:nvSpPr>
          <p:cNvPr id="4" name="Espace réservé du numéro de diapositive 3"/>
          <p:cNvSpPr>
            <a:spLocks noGrp="1"/>
          </p:cNvSpPr>
          <p:nvPr>
            <p:ph type="sldNum" sz="quarter" idx="10"/>
          </p:nvPr>
        </p:nvSpPr>
        <p:spPr/>
        <p:txBody>
          <a:bodyPr/>
          <a:lstStyle/>
          <a:p>
            <a:fld id="{AC10E3AD-5C7B-4291-A3DA-8C2BDEDE51EE}" type="slidenum">
              <a:rPr lang="fr-CH" smtClean="0"/>
              <a:pPr/>
              <a:t>1</a:t>
            </a:fld>
            <a:endParaRPr lang="fr-CH"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8900" y="746125"/>
            <a:ext cx="6630988" cy="3729038"/>
          </a:xfrm>
        </p:spPr>
      </p:sp>
      <p:sp>
        <p:nvSpPr>
          <p:cNvPr id="3" name="Espace réservé des commentaires 2"/>
          <p:cNvSpPr>
            <a:spLocks noGrp="1"/>
          </p:cNvSpPr>
          <p:nvPr>
            <p:ph type="body" idx="1"/>
          </p:nvPr>
        </p:nvSpPr>
        <p:spPr/>
        <p:txBody>
          <a:bodyPr>
            <a:normAutofit/>
          </a:bodyPr>
          <a:lstStyle/>
          <a:p>
            <a:r>
              <a:rPr lang="fr-CH" b="1" u="sng" dirty="0"/>
              <a:t>Pour info en plus</a:t>
            </a:r>
            <a:endParaRPr lang="fr-CH" b="1" baseline="0" dirty="0"/>
          </a:p>
          <a:p>
            <a:endParaRPr lang="fr-CH" b="1" baseline="0" dirty="0"/>
          </a:p>
          <a:p>
            <a:r>
              <a:rPr lang="fr-CH" b="1" dirty="0"/>
              <a:t>3 ventes</a:t>
            </a:r>
            <a:r>
              <a:rPr lang="fr-CH" b="1" baseline="0" dirty="0"/>
              <a:t> de terrains :</a:t>
            </a:r>
          </a:p>
          <a:p>
            <a:pPr marL="228600" indent="-228600">
              <a:buFont typeface="+mj-lt"/>
              <a:buAutoNum type="arabicPeriod"/>
            </a:pPr>
            <a:r>
              <a:rPr lang="fr-CH" b="0" baseline="0" dirty="0" err="1"/>
              <a:t>Montpugin</a:t>
            </a:r>
            <a:r>
              <a:rPr lang="fr-CH" b="0" baseline="0" dirty="0"/>
              <a:t>, vendu 125’190.-, plus-value 125’190.-</a:t>
            </a:r>
          </a:p>
          <a:p>
            <a:pPr marL="228600" indent="-228600">
              <a:buFont typeface="+mj-lt"/>
              <a:buAutoNum type="arabicPeriod"/>
            </a:pPr>
            <a:r>
              <a:rPr lang="fr-CH" b="0" baseline="0" dirty="0"/>
              <a:t>Grand-</a:t>
            </a:r>
            <a:r>
              <a:rPr lang="fr-CH" b="0" baseline="0" dirty="0" err="1"/>
              <a:t>Cernil</a:t>
            </a:r>
            <a:r>
              <a:rPr lang="fr-CH" b="0" baseline="0" dirty="0"/>
              <a:t>, vendu 157’600.-, plus-value 39’400.-</a:t>
            </a:r>
          </a:p>
          <a:p>
            <a:pPr marL="228600" indent="-228600">
              <a:buFont typeface="+mj-lt"/>
              <a:buAutoNum type="arabicPeriod"/>
            </a:pPr>
            <a:r>
              <a:rPr lang="fr-CH" b="0" baseline="0" dirty="0"/>
              <a:t>Impasse des Cents-Pas, vendu 58’800.-, plus-value 25’206.-</a:t>
            </a:r>
          </a:p>
          <a:p>
            <a:endParaRPr lang="fr-CH" b="1" baseline="0" dirty="0"/>
          </a:p>
          <a:p>
            <a:r>
              <a:rPr lang="fr-CH" b="1" dirty="0"/>
              <a:t>Récupération</a:t>
            </a:r>
            <a:r>
              <a:rPr lang="fr-CH" b="1" baseline="0" dirty="0"/>
              <a:t> de subvention</a:t>
            </a:r>
            <a:endParaRPr lang="fr-CH" b="1" dirty="0"/>
          </a:p>
          <a:p>
            <a:r>
              <a:rPr lang="fr-CH" dirty="0"/>
              <a:t>Vente d’un immeuble de la</a:t>
            </a:r>
            <a:r>
              <a:rPr lang="fr-CH" baseline="0" dirty="0"/>
              <a:t> hoirie </a:t>
            </a:r>
            <a:r>
              <a:rPr lang="fr-CH" baseline="0" dirty="0" err="1"/>
              <a:t>Perruccio</a:t>
            </a:r>
            <a:endParaRPr lang="fr-CH" baseline="0" dirty="0"/>
          </a:p>
          <a:p>
            <a:endParaRPr lang="fr-CH" baseline="0" dirty="0"/>
          </a:p>
          <a:p>
            <a:endParaRPr lang="fr-CH" dirty="0"/>
          </a:p>
        </p:txBody>
      </p:sp>
      <p:sp>
        <p:nvSpPr>
          <p:cNvPr id="4" name="Espace réservé du numéro de diapositive 3"/>
          <p:cNvSpPr>
            <a:spLocks noGrp="1"/>
          </p:cNvSpPr>
          <p:nvPr>
            <p:ph type="sldNum" sz="quarter" idx="10"/>
          </p:nvPr>
        </p:nvSpPr>
        <p:spPr/>
        <p:txBody>
          <a:bodyPr/>
          <a:lstStyle/>
          <a:p>
            <a:fld id="{AC10E3AD-5C7B-4291-A3DA-8C2BDEDE51EE}" type="slidenum">
              <a:rPr lang="fr-CH" smtClean="0"/>
              <a:pPr/>
              <a:t>10</a:t>
            </a:fld>
            <a:endParaRPr lang="fr-CH" dirty="0"/>
          </a:p>
        </p:txBody>
      </p:sp>
    </p:spTree>
    <p:extLst>
      <p:ext uri="{BB962C8B-B14F-4D97-AF65-F5344CB8AC3E}">
        <p14:creationId xmlns:p14="http://schemas.microsoft.com/office/powerpoint/2010/main" val="2942321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8900" y="746125"/>
            <a:ext cx="6630988" cy="3729038"/>
          </a:xfrm>
        </p:spPr>
      </p:sp>
      <p:sp>
        <p:nvSpPr>
          <p:cNvPr id="3" name="Espace réservé des commentaires 2"/>
          <p:cNvSpPr>
            <a:spLocks noGrp="1"/>
          </p:cNvSpPr>
          <p:nvPr>
            <p:ph type="body" idx="1"/>
          </p:nvPr>
        </p:nvSpPr>
        <p:spPr/>
        <p:txBody>
          <a:bodyPr>
            <a:normAutofit/>
          </a:bodyPr>
          <a:lstStyle/>
          <a:p>
            <a:endParaRPr lang="fr-CH" baseline="0" dirty="0"/>
          </a:p>
          <a:p>
            <a:endParaRPr lang="fr-CH" dirty="0"/>
          </a:p>
        </p:txBody>
      </p:sp>
      <p:sp>
        <p:nvSpPr>
          <p:cNvPr id="4" name="Espace réservé du numéro de diapositive 3"/>
          <p:cNvSpPr>
            <a:spLocks noGrp="1"/>
          </p:cNvSpPr>
          <p:nvPr>
            <p:ph type="sldNum" sz="quarter" idx="10"/>
          </p:nvPr>
        </p:nvSpPr>
        <p:spPr/>
        <p:txBody>
          <a:bodyPr/>
          <a:lstStyle/>
          <a:p>
            <a:fld id="{AC10E3AD-5C7B-4291-A3DA-8C2BDEDE51EE}" type="slidenum">
              <a:rPr lang="fr-CH" smtClean="0"/>
              <a:pPr/>
              <a:t>11</a:t>
            </a:fld>
            <a:endParaRPr lang="fr-CH" dirty="0"/>
          </a:p>
        </p:txBody>
      </p:sp>
    </p:spTree>
    <p:extLst>
      <p:ext uri="{BB962C8B-B14F-4D97-AF65-F5344CB8AC3E}">
        <p14:creationId xmlns:p14="http://schemas.microsoft.com/office/powerpoint/2010/main" val="1226726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8900" y="746125"/>
            <a:ext cx="6630988" cy="3729038"/>
          </a:xfrm>
        </p:spPr>
      </p:sp>
      <p:sp>
        <p:nvSpPr>
          <p:cNvPr id="3" name="Espace réservé des commentaires 2"/>
          <p:cNvSpPr>
            <a:spLocks noGrp="1"/>
          </p:cNvSpPr>
          <p:nvPr>
            <p:ph type="body" idx="1"/>
          </p:nvPr>
        </p:nvSpPr>
        <p:spPr/>
        <p:txBody>
          <a:bodyPr>
            <a:normAutofit/>
          </a:bodyPr>
          <a:lstStyle/>
          <a:p>
            <a:endParaRPr lang="fr-CH" dirty="0"/>
          </a:p>
        </p:txBody>
      </p:sp>
      <p:sp>
        <p:nvSpPr>
          <p:cNvPr id="4" name="Espace réservé du numéro de diapositive 3"/>
          <p:cNvSpPr>
            <a:spLocks noGrp="1"/>
          </p:cNvSpPr>
          <p:nvPr>
            <p:ph type="sldNum" sz="quarter" idx="10"/>
          </p:nvPr>
        </p:nvSpPr>
        <p:spPr/>
        <p:txBody>
          <a:bodyPr/>
          <a:lstStyle/>
          <a:p>
            <a:fld id="{AC10E3AD-5C7B-4291-A3DA-8C2BDEDE51EE}" type="slidenum">
              <a:rPr lang="fr-CH" smtClean="0"/>
              <a:pPr/>
              <a:t>12</a:t>
            </a:fld>
            <a:endParaRPr lang="fr-CH" dirty="0"/>
          </a:p>
        </p:txBody>
      </p:sp>
    </p:spTree>
    <p:extLst>
      <p:ext uri="{BB962C8B-B14F-4D97-AF65-F5344CB8AC3E}">
        <p14:creationId xmlns:p14="http://schemas.microsoft.com/office/powerpoint/2010/main" val="25709255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8900" y="746125"/>
            <a:ext cx="6630988" cy="3729038"/>
          </a:xfrm>
        </p:spPr>
      </p:sp>
      <p:sp>
        <p:nvSpPr>
          <p:cNvPr id="3" name="Espace réservé des commentaires 2"/>
          <p:cNvSpPr>
            <a:spLocks noGrp="1"/>
          </p:cNvSpPr>
          <p:nvPr>
            <p:ph type="body" idx="1"/>
          </p:nvPr>
        </p:nvSpPr>
        <p:spPr/>
        <p:txBody>
          <a:bodyPr>
            <a:normAutofit/>
          </a:bodyPr>
          <a:lstStyle/>
          <a:p>
            <a:endParaRPr lang="fr-CH" dirty="0"/>
          </a:p>
        </p:txBody>
      </p:sp>
      <p:sp>
        <p:nvSpPr>
          <p:cNvPr id="4" name="Espace réservé du numéro de diapositive 3"/>
          <p:cNvSpPr>
            <a:spLocks noGrp="1"/>
          </p:cNvSpPr>
          <p:nvPr>
            <p:ph type="sldNum" sz="quarter" idx="10"/>
          </p:nvPr>
        </p:nvSpPr>
        <p:spPr/>
        <p:txBody>
          <a:bodyPr/>
          <a:lstStyle/>
          <a:p>
            <a:fld id="{AC10E3AD-5C7B-4291-A3DA-8C2BDEDE51EE}" type="slidenum">
              <a:rPr lang="fr-CH" smtClean="0"/>
              <a:pPr/>
              <a:t>13</a:t>
            </a:fld>
            <a:endParaRPr lang="fr-CH" dirty="0"/>
          </a:p>
        </p:txBody>
      </p:sp>
    </p:spTree>
    <p:extLst>
      <p:ext uri="{BB962C8B-B14F-4D97-AF65-F5344CB8AC3E}">
        <p14:creationId xmlns:p14="http://schemas.microsoft.com/office/powerpoint/2010/main" val="25801852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8900" y="746125"/>
            <a:ext cx="6630988" cy="3729038"/>
          </a:xfrm>
        </p:spPr>
      </p:sp>
      <p:sp>
        <p:nvSpPr>
          <p:cNvPr id="3" name="Espace réservé des commentaires 2"/>
          <p:cNvSpPr>
            <a:spLocks noGrp="1"/>
          </p:cNvSpPr>
          <p:nvPr>
            <p:ph type="body" idx="1"/>
          </p:nvPr>
        </p:nvSpPr>
        <p:spPr/>
        <p:txBody>
          <a:bodyPr>
            <a:normAutofit/>
          </a:bodyPr>
          <a:lstStyle/>
          <a:p>
            <a:pPr defTabSz="917052">
              <a:defRPr/>
            </a:pPr>
            <a:r>
              <a:rPr lang="fr-CH" dirty="0"/>
              <a:t>Vision graphique</a:t>
            </a:r>
            <a:r>
              <a:rPr lang="fr-CH" baseline="0" dirty="0"/>
              <a:t> de l’évolution. La tendance haussière est bien amorcée depuis 2017.</a:t>
            </a:r>
          </a:p>
          <a:p>
            <a:pPr defTabSz="917052">
              <a:defRPr/>
            </a:pPr>
            <a:endParaRPr lang="fr-CH" baseline="0" dirty="0"/>
          </a:p>
          <a:p>
            <a:pPr defTabSz="917052">
              <a:defRPr/>
            </a:pPr>
            <a:r>
              <a:rPr lang="fr-CH" baseline="0" dirty="0"/>
              <a:t>2021 casse cette tendance à la hausse … mais 2022 reprend la hausse.</a:t>
            </a:r>
          </a:p>
          <a:p>
            <a:pPr defTabSz="917052">
              <a:defRPr/>
            </a:pPr>
            <a:endParaRPr lang="fr-CH" baseline="0" dirty="0"/>
          </a:p>
          <a:p>
            <a:pPr defTabSz="917052">
              <a:defRPr/>
            </a:pPr>
            <a:r>
              <a:rPr lang="fr-CH" sz="1800" b="1" dirty="0"/>
              <a:t>Dette à fin 2024 = 145.3 millions (+1.5 million par</a:t>
            </a:r>
            <a:r>
              <a:rPr lang="fr-CH" sz="1800" b="1" baseline="0" dirty="0"/>
              <a:t> rapport à 2023)</a:t>
            </a:r>
          </a:p>
          <a:p>
            <a:pPr defTabSz="917052">
              <a:defRPr/>
            </a:pPr>
            <a:endParaRPr lang="fr-CH" sz="1800" b="1" dirty="0"/>
          </a:p>
          <a:p>
            <a:pPr defTabSz="917052">
              <a:defRPr/>
            </a:pPr>
            <a:r>
              <a:rPr lang="fr-CH" sz="1800" b="1" dirty="0"/>
              <a:t>Taux moyen de la dette à 0.98%</a:t>
            </a:r>
          </a:p>
          <a:p>
            <a:endParaRPr lang="fr-CH" dirty="0"/>
          </a:p>
        </p:txBody>
      </p:sp>
      <p:sp>
        <p:nvSpPr>
          <p:cNvPr id="4" name="Espace réservé du numéro de diapositive 3"/>
          <p:cNvSpPr>
            <a:spLocks noGrp="1"/>
          </p:cNvSpPr>
          <p:nvPr>
            <p:ph type="sldNum" sz="quarter" idx="10"/>
          </p:nvPr>
        </p:nvSpPr>
        <p:spPr/>
        <p:txBody>
          <a:bodyPr/>
          <a:lstStyle/>
          <a:p>
            <a:fld id="{AC10E3AD-5C7B-4291-A3DA-8C2BDEDE51EE}" type="slidenum">
              <a:rPr lang="fr-CH" smtClean="0"/>
              <a:pPr/>
              <a:t>14</a:t>
            </a:fld>
            <a:endParaRPr lang="fr-CH" dirty="0"/>
          </a:p>
        </p:txBody>
      </p:sp>
    </p:spTree>
    <p:extLst>
      <p:ext uri="{BB962C8B-B14F-4D97-AF65-F5344CB8AC3E}">
        <p14:creationId xmlns:p14="http://schemas.microsoft.com/office/powerpoint/2010/main" val="31437857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8900" y="746125"/>
            <a:ext cx="6630988" cy="3729038"/>
          </a:xfrm>
        </p:spPr>
      </p:sp>
      <p:sp>
        <p:nvSpPr>
          <p:cNvPr id="3" name="Espace réservé des commentaires 2"/>
          <p:cNvSpPr>
            <a:spLocks noGrp="1"/>
          </p:cNvSpPr>
          <p:nvPr>
            <p:ph type="body" idx="1"/>
          </p:nvPr>
        </p:nvSpPr>
        <p:spPr/>
        <p:txBody>
          <a:bodyPr>
            <a:normAutofit/>
          </a:bodyPr>
          <a:lstStyle/>
          <a:p>
            <a:pPr eaLnBrk="1" hangingPunct="1">
              <a:spcBef>
                <a:spcPct val="0"/>
              </a:spcBef>
            </a:pPr>
            <a:r>
              <a:rPr lang="en-US" dirty="0"/>
              <a:t>La fortune était de 68.1 millions au 31.12.2023</a:t>
            </a:r>
          </a:p>
          <a:p>
            <a:pPr eaLnBrk="1" hangingPunct="1">
              <a:spcBef>
                <a:spcPct val="0"/>
              </a:spcBef>
            </a:pPr>
            <a:r>
              <a:rPr lang="en-US" dirty="0"/>
              <a:t>Avec le</a:t>
            </a:r>
            <a:r>
              <a:rPr lang="en-US" baseline="0" dirty="0"/>
              <a:t> </a:t>
            </a:r>
            <a:r>
              <a:rPr lang="fr-CH" baseline="0" noProof="0" dirty="0"/>
              <a:t>résultat</a:t>
            </a:r>
            <a:r>
              <a:rPr lang="en-US" baseline="0" dirty="0"/>
              <a:t> 2024, la fortune </a:t>
            </a:r>
            <a:r>
              <a:rPr lang="en-US" baseline="0" dirty="0" err="1"/>
              <a:t>augmente</a:t>
            </a:r>
            <a:r>
              <a:rPr lang="en-US" baseline="0" dirty="0"/>
              <a:t> à 69.6 millions.</a:t>
            </a:r>
          </a:p>
          <a:p>
            <a:pPr eaLnBrk="1" hangingPunct="1">
              <a:spcBef>
                <a:spcPct val="0"/>
              </a:spcBef>
            </a:pPr>
            <a:endParaRPr lang="en-US" baseline="0" dirty="0"/>
          </a:p>
          <a:p>
            <a:pPr eaLnBrk="1" hangingPunct="1">
              <a:spcBef>
                <a:spcPct val="0"/>
              </a:spcBef>
            </a:pPr>
            <a:r>
              <a:rPr lang="en-US" baseline="0" dirty="0">
                <a:sym typeface="Wingdings" panose="05000000000000000000" pitchFamily="2" charset="2"/>
              </a:rPr>
              <a:t> La fortune est donc confortable pour affronter les aléas à venir, mais elle ne doit pas constituer un oreiller de paresse !</a:t>
            </a:r>
            <a:endParaRPr lang="en-US" baseline="0" dirty="0"/>
          </a:p>
          <a:p>
            <a:endParaRPr lang="fr-CH" dirty="0"/>
          </a:p>
        </p:txBody>
      </p:sp>
      <p:sp>
        <p:nvSpPr>
          <p:cNvPr id="4" name="Espace réservé du numéro de diapositive 3"/>
          <p:cNvSpPr>
            <a:spLocks noGrp="1"/>
          </p:cNvSpPr>
          <p:nvPr>
            <p:ph type="sldNum" sz="quarter" idx="10"/>
          </p:nvPr>
        </p:nvSpPr>
        <p:spPr/>
        <p:txBody>
          <a:bodyPr/>
          <a:lstStyle/>
          <a:p>
            <a:fld id="{AC10E3AD-5C7B-4291-A3DA-8C2BDEDE51EE}" type="slidenum">
              <a:rPr lang="fr-CH" smtClean="0"/>
              <a:pPr/>
              <a:t>15</a:t>
            </a:fld>
            <a:endParaRPr lang="fr-CH" dirty="0"/>
          </a:p>
        </p:txBody>
      </p:sp>
    </p:spTree>
    <p:extLst>
      <p:ext uri="{BB962C8B-B14F-4D97-AF65-F5344CB8AC3E}">
        <p14:creationId xmlns:p14="http://schemas.microsoft.com/office/powerpoint/2010/main" val="32185465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8900" y="746125"/>
            <a:ext cx="6630988" cy="3729038"/>
          </a:xfrm>
        </p:spPr>
      </p:sp>
      <p:sp>
        <p:nvSpPr>
          <p:cNvPr id="3" name="Espace réservé des commentaires 2"/>
          <p:cNvSpPr>
            <a:spLocks noGrp="1"/>
          </p:cNvSpPr>
          <p:nvPr>
            <p:ph type="body" idx="1"/>
          </p:nvPr>
        </p:nvSpPr>
        <p:spPr/>
        <p:txBody>
          <a:bodyPr>
            <a:normAutofit/>
          </a:bodyPr>
          <a:lstStyle/>
          <a:p>
            <a:endParaRPr lang="fr-CH" dirty="0"/>
          </a:p>
        </p:txBody>
      </p:sp>
      <p:sp>
        <p:nvSpPr>
          <p:cNvPr id="4" name="Espace réservé du numéro de diapositive 3"/>
          <p:cNvSpPr>
            <a:spLocks noGrp="1"/>
          </p:cNvSpPr>
          <p:nvPr>
            <p:ph type="sldNum" sz="quarter" idx="10"/>
          </p:nvPr>
        </p:nvSpPr>
        <p:spPr/>
        <p:txBody>
          <a:bodyPr/>
          <a:lstStyle/>
          <a:p>
            <a:fld id="{AC10E3AD-5C7B-4291-A3DA-8C2BDEDE51EE}" type="slidenum">
              <a:rPr lang="fr-CH" smtClean="0"/>
              <a:pPr/>
              <a:t>16</a:t>
            </a:fld>
            <a:endParaRPr lang="fr-CH" dirty="0"/>
          </a:p>
        </p:txBody>
      </p:sp>
    </p:spTree>
    <p:extLst>
      <p:ext uri="{BB962C8B-B14F-4D97-AF65-F5344CB8AC3E}">
        <p14:creationId xmlns:p14="http://schemas.microsoft.com/office/powerpoint/2010/main" val="42012941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8900" y="746125"/>
            <a:ext cx="6630988" cy="3729038"/>
          </a:xfrm>
        </p:spPr>
      </p:sp>
      <p:sp>
        <p:nvSpPr>
          <p:cNvPr id="3" name="Espace réservé des commentaires 2"/>
          <p:cNvSpPr>
            <a:spLocks noGrp="1"/>
          </p:cNvSpPr>
          <p:nvPr>
            <p:ph type="body" idx="1"/>
          </p:nvPr>
        </p:nvSpPr>
        <p:spPr/>
        <p:txBody>
          <a:bodyPr>
            <a:normAutofit/>
          </a:bodyPr>
          <a:lstStyle/>
          <a:p>
            <a:endParaRPr lang="fr-CH" dirty="0"/>
          </a:p>
        </p:txBody>
      </p:sp>
      <p:sp>
        <p:nvSpPr>
          <p:cNvPr id="4" name="Espace réservé du numéro de diapositive 3"/>
          <p:cNvSpPr>
            <a:spLocks noGrp="1"/>
          </p:cNvSpPr>
          <p:nvPr>
            <p:ph type="sldNum" sz="quarter" idx="10"/>
          </p:nvPr>
        </p:nvSpPr>
        <p:spPr/>
        <p:txBody>
          <a:bodyPr/>
          <a:lstStyle/>
          <a:p>
            <a:fld id="{AC10E3AD-5C7B-4291-A3DA-8C2BDEDE51EE}" type="slidenum">
              <a:rPr lang="fr-CH" smtClean="0"/>
              <a:pPr/>
              <a:t>17</a:t>
            </a:fld>
            <a:endParaRPr lang="fr-CH" dirty="0"/>
          </a:p>
        </p:txBody>
      </p:sp>
    </p:spTree>
    <p:extLst>
      <p:ext uri="{BB962C8B-B14F-4D97-AF65-F5344CB8AC3E}">
        <p14:creationId xmlns:p14="http://schemas.microsoft.com/office/powerpoint/2010/main" val="3102592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8900" y="746125"/>
            <a:ext cx="6630988" cy="3729038"/>
          </a:xfrm>
        </p:spPr>
      </p:sp>
      <p:sp>
        <p:nvSpPr>
          <p:cNvPr id="3" name="Espace réservé des commentaires 2"/>
          <p:cNvSpPr>
            <a:spLocks noGrp="1"/>
          </p:cNvSpPr>
          <p:nvPr>
            <p:ph type="body" idx="1"/>
          </p:nvPr>
        </p:nvSpPr>
        <p:spPr/>
        <p:txBody>
          <a:bodyPr>
            <a:normAutofit/>
          </a:bodyPr>
          <a:lstStyle/>
          <a:p>
            <a:r>
              <a:rPr lang="fr-CH" dirty="0"/>
              <a:t>Amélioration</a:t>
            </a:r>
            <a:r>
              <a:rPr lang="fr-CH" baseline="0" dirty="0"/>
              <a:t> de 3.9 millions de francs. </a:t>
            </a:r>
          </a:p>
          <a:p>
            <a:endParaRPr lang="fr-CH" baseline="0" dirty="0"/>
          </a:p>
          <a:p>
            <a:r>
              <a:rPr lang="fr-CH" baseline="0" dirty="0"/>
              <a:t>Les recettes fiscales ont augmenté de 7.5 millions. </a:t>
            </a:r>
          </a:p>
          <a:p>
            <a:endParaRPr lang="fr-CH" baseline="0" dirty="0"/>
          </a:p>
          <a:p>
            <a:r>
              <a:rPr lang="fr-CH" baseline="0" dirty="0"/>
              <a:t>Cela a permis de poursuivre l’alimentation de </a:t>
            </a:r>
            <a:r>
              <a:rPr lang="fr-CH" baseline="0"/>
              <a:t>deux préfinancements.</a:t>
            </a:r>
            <a:endParaRPr lang="fr-CH" baseline="0" dirty="0"/>
          </a:p>
          <a:p>
            <a:endParaRPr lang="fr-CH" baseline="0" dirty="0"/>
          </a:p>
          <a:p>
            <a:endParaRPr lang="fr-CH" dirty="0"/>
          </a:p>
          <a:p>
            <a:r>
              <a:rPr lang="fr-CH" dirty="0">
                <a:sym typeface="Wingdings" panose="05000000000000000000" pitchFamily="2" charset="2"/>
              </a:rPr>
              <a:t> Tous ces points seront développés</a:t>
            </a:r>
            <a:r>
              <a:rPr lang="fr-CH" baseline="0" dirty="0">
                <a:sym typeface="Wingdings" panose="05000000000000000000" pitchFamily="2" charset="2"/>
              </a:rPr>
              <a:t> plus loin dans la présentation.</a:t>
            </a:r>
            <a:endParaRPr lang="fr-CH" dirty="0"/>
          </a:p>
        </p:txBody>
      </p:sp>
      <p:sp>
        <p:nvSpPr>
          <p:cNvPr id="4" name="Espace réservé du numéro de diapositive 3"/>
          <p:cNvSpPr>
            <a:spLocks noGrp="1"/>
          </p:cNvSpPr>
          <p:nvPr>
            <p:ph type="sldNum" sz="quarter" idx="10"/>
          </p:nvPr>
        </p:nvSpPr>
        <p:spPr/>
        <p:txBody>
          <a:bodyPr/>
          <a:lstStyle/>
          <a:p>
            <a:fld id="{AC10E3AD-5C7B-4291-A3DA-8C2BDEDE51EE}" type="slidenum">
              <a:rPr lang="fr-CH" smtClean="0"/>
              <a:pPr/>
              <a:t>2</a:t>
            </a:fld>
            <a:endParaRPr lang="fr-CH"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8900" y="746125"/>
            <a:ext cx="6630988" cy="3729038"/>
          </a:xfrm>
        </p:spPr>
      </p:sp>
      <p:sp>
        <p:nvSpPr>
          <p:cNvPr id="3" name="Espace réservé des commentaires 2"/>
          <p:cNvSpPr>
            <a:spLocks noGrp="1"/>
          </p:cNvSpPr>
          <p:nvPr>
            <p:ph type="body" idx="1"/>
          </p:nvPr>
        </p:nvSpPr>
        <p:spPr/>
        <p:txBody>
          <a:bodyPr>
            <a:normAutofit/>
          </a:bodyPr>
          <a:lstStyle/>
          <a:p>
            <a:r>
              <a:rPr lang="fr-CH" b="1" dirty="0"/>
              <a:t>Spirale négative</a:t>
            </a:r>
            <a:r>
              <a:rPr lang="fr-CH" b="1" baseline="0" dirty="0"/>
              <a:t> difficile à enrayer !</a:t>
            </a:r>
          </a:p>
          <a:p>
            <a:endParaRPr lang="fr-CH" b="1" baseline="0" dirty="0"/>
          </a:p>
          <a:p>
            <a:r>
              <a:rPr lang="fr-CH" b="1" dirty="0"/>
              <a:t>Constat de la dégradation amorcée ces</a:t>
            </a:r>
            <a:r>
              <a:rPr lang="fr-CH" b="1" baseline="0" dirty="0"/>
              <a:t> dernières années avec les effets :</a:t>
            </a:r>
          </a:p>
          <a:p>
            <a:pPr marL="172205" indent="-172205">
              <a:buFont typeface="Arial" panose="020B0604020202020204" pitchFamily="34" charset="0"/>
              <a:buChar char="•"/>
            </a:pPr>
            <a:r>
              <a:rPr lang="fr-CH" baseline="0" dirty="0"/>
              <a:t>Baisse du taux d’imposition des entreprises et mise en place du fonds de répartition de l’impôt PM dès 2011 jusqu’en 2015</a:t>
            </a:r>
          </a:p>
          <a:p>
            <a:pPr marL="172205" indent="-172205">
              <a:buFont typeface="Arial" panose="020B0604020202020204" pitchFamily="34" charset="0"/>
              <a:buChar char="•"/>
            </a:pPr>
            <a:r>
              <a:rPr lang="fr-CH" baseline="0" dirty="0"/>
              <a:t>Bascule d’impôt généralisée (sauf frontaliers) dès 2014 et nouveau calcul de la péréquation des ressources dès 2015</a:t>
            </a:r>
          </a:p>
          <a:p>
            <a:endParaRPr lang="fr-CH" baseline="0" dirty="0"/>
          </a:p>
          <a:p>
            <a:pPr marL="171450" indent="-171450">
              <a:buFont typeface="Wingdings" panose="05000000000000000000" pitchFamily="2" charset="2"/>
              <a:buChar char="à"/>
            </a:pPr>
            <a:r>
              <a:rPr lang="fr-CH" baseline="0" dirty="0"/>
              <a:t>En 2024, passage en terrain positif avec la progression des recettes fiscales. </a:t>
            </a:r>
          </a:p>
          <a:p>
            <a:pPr marL="171450" indent="-171450">
              <a:buFont typeface="Wingdings" panose="05000000000000000000" pitchFamily="2" charset="2"/>
              <a:buChar char="à"/>
            </a:pPr>
            <a:r>
              <a:rPr lang="fr-CH" baseline="0" dirty="0"/>
              <a:t>Il reste à voir dans quelle mesure ce résultat peut-être pérennisé. </a:t>
            </a:r>
          </a:p>
          <a:p>
            <a:pPr marL="171450" indent="-171450">
              <a:buFont typeface="Wingdings" panose="05000000000000000000" pitchFamily="2" charset="2"/>
              <a:buChar char="à"/>
            </a:pPr>
            <a:endParaRPr lang="fr-CH" baseline="0" dirty="0"/>
          </a:p>
          <a:p>
            <a:endParaRPr lang="fr-CH" baseline="0" dirty="0"/>
          </a:p>
        </p:txBody>
      </p:sp>
      <p:sp>
        <p:nvSpPr>
          <p:cNvPr id="4" name="Espace réservé du numéro de diapositive 3"/>
          <p:cNvSpPr>
            <a:spLocks noGrp="1"/>
          </p:cNvSpPr>
          <p:nvPr>
            <p:ph type="sldNum" sz="quarter" idx="10"/>
          </p:nvPr>
        </p:nvSpPr>
        <p:spPr/>
        <p:txBody>
          <a:bodyPr/>
          <a:lstStyle/>
          <a:p>
            <a:fld id="{AC10E3AD-5C7B-4291-A3DA-8C2BDEDE51EE}" type="slidenum">
              <a:rPr lang="fr-CH" smtClean="0"/>
              <a:pPr/>
              <a:t>3</a:t>
            </a:fld>
            <a:endParaRPr lang="fr-CH" dirty="0"/>
          </a:p>
        </p:txBody>
      </p:sp>
    </p:spTree>
    <p:extLst>
      <p:ext uri="{BB962C8B-B14F-4D97-AF65-F5344CB8AC3E}">
        <p14:creationId xmlns:p14="http://schemas.microsoft.com/office/powerpoint/2010/main" val="3544979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8900" y="746125"/>
            <a:ext cx="6630988" cy="3729038"/>
          </a:xfrm>
        </p:spPr>
      </p:sp>
      <p:sp>
        <p:nvSpPr>
          <p:cNvPr id="3" name="Espace réservé des commentaires 2"/>
          <p:cNvSpPr>
            <a:spLocks noGrp="1"/>
          </p:cNvSpPr>
          <p:nvPr>
            <p:ph type="body" idx="1"/>
          </p:nvPr>
        </p:nvSpPr>
        <p:spPr/>
        <p:txBody>
          <a:bodyPr>
            <a:normAutofit/>
          </a:bodyPr>
          <a:lstStyle/>
          <a:p>
            <a:pPr defTabSz="918428">
              <a:defRPr/>
            </a:pPr>
            <a:r>
              <a:rPr lang="fr-CH" b="1" dirty="0"/>
              <a:t>Charges</a:t>
            </a:r>
            <a:r>
              <a:rPr lang="fr-CH" b="1" baseline="0" dirty="0"/>
              <a:t> de personnel </a:t>
            </a:r>
            <a:r>
              <a:rPr lang="fr-CH" baseline="0" dirty="0"/>
              <a:t>en progression, surtout de 2023 à 2024, avec l’effet regard de l’adaptation des salaires à l’inflation.</a:t>
            </a:r>
          </a:p>
          <a:p>
            <a:pPr defTabSz="918428">
              <a:defRPr/>
            </a:pPr>
            <a:r>
              <a:rPr lang="fr-CH" b="1" baseline="0" dirty="0"/>
              <a:t>Biens, services et marchandises</a:t>
            </a:r>
            <a:r>
              <a:rPr lang="fr-CH" baseline="0" dirty="0"/>
              <a:t> aussi en nette progression.</a:t>
            </a:r>
          </a:p>
          <a:p>
            <a:pPr defTabSz="918428">
              <a:defRPr/>
            </a:pPr>
            <a:endParaRPr lang="fr-CH" baseline="0" dirty="0"/>
          </a:p>
          <a:p>
            <a:pPr defTabSz="918428">
              <a:defRPr/>
            </a:pPr>
            <a:r>
              <a:rPr lang="fr-CH" baseline="0" dirty="0"/>
              <a:t>L’effet inflationniste n’explique pas tout :</a:t>
            </a:r>
          </a:p>
          <a:p>
            <a:pPr defTabSz="918428">
              <a:defRPr/>
            </a:pPr>
            <a:endParaRPr lang="fr-CH" baseline="0" dirty="0"/>
          </a:p>
          <a:p>
            <a:pPr defTabSz="918428">
              <a:defRPr/>
            </a:pPr>
            <a:r>
              <a:rPr lang="fr-CH" b="1" u="sng" baseline="0" dirty="0"/>
              <a:t>Période 2018-2024 : </a:t>
            </a:r>
          </a:p>
          <a:p>
            <a:pPr defTabSz="918428">
              <a:defRPr/>
            </a:pPr>
            <a:r>
              <a:rPr lang="fr-CH" baseline="0" dirty="0"/>
              <a:t>Inflation  +6.4% / </a:t>
            </a:r>
          </a:p>
          <a:p>
            <a:pPr defTabSz="918428">
              <a:defRPr/>
            </a:pPr>
            <a:r>
              <a:rPr lang="fr-CH" baseline="0" dirty="0"/>
              <a:t>Masse salariale +7.0%</a:t>
            </a:r>
          </a:p>
          <a:p>
            <a:pPr defTabSz="918428">
              <a:defRPr/>
            </a:pPr>
            <a:r>
              <a:rPr lang="fr-CH" baseline="0" dirty="0"/>
              <a:t>BSM : +9.8%</a:t>
            </a:r>
          </a:p>
          <a:p>
            <a:pPr defTabSz="918428">
              <a:defRPr/>
            </a:pPr>
            <a:endParaRPr lang="fr-CH" baseline="0" dirty="0"/>
          </a:p>
          <a:p>
            <a:pPr defTabSz="918428">
              <a:defRPr/>
            </a:pPr>
            <a:endParaRPr lang="fr-CH" baseline="0" dirty="0">
              <a:sym typeface="Wingdings" panose="05000000000000000000" pitchFamily="2" charset="2"/>
            </a:endParaRPr>
          </a:p>
          <a:p>
            <a:pPr defTabSz="918428">
              <a:defRPr/>
            </a:pPr>
            <a:r>
              <a:rPr lang="fr-CH" baseline="0" dirty="0">
                <a:sym typeface="Wingdings" panose="05000000000000000000" pitchFamily="2" charset="2"/>
              </a:rPr>
              <a:t>Baisse des </a:t>
            </a:r>
            <a:r>
              <a:rPr lang="fr-CH" b="1" baseline="0" dirty="0">
                <a:sym typeface="Wingdings" panose="05000000000000000000" pitchFamily="2" charset="2"/>
              </a:rPr>
              <a:t>charges de transfert</a:t>
            </a:r>
            <a:r>
              <a:rPr lang="fr-CH" b="0" baseline="0" dirty="0">
                <a:sym typeface="Wingdings" panose="05000000000000000000" pitchFamily="2" charset="2"/>
              </a:rPr>
              <a:t> depuis 2018, mais stabilité par rapport à 2023. </a:t>
            </a:r>
            <a:r>
              <a:rPr lang="fr-CH" baseline="0" dirty="0">
                <a:sym typeface="Wingdings" panose="05000000000000000000" pitchFamily="2" charset="2"/>
              </a:rPr>
              <a:t> Ce poste comprend notamment la facture sociale pour 5.3 millions.</a:t>
            </a:r>
          </a:p>
          <a:p>
            <a:pPr defTabSz="918428">
              <a:defRPr/>
            </a:pPr>
            <a:endParaRPr lang="fr-CH" baseline="0" dirty="0">
              <a:sym typeface="Wingdings" panose="05000000000000000000" pitchFamily="2" charset="2"/>
            </a:endParaRPr>
          </a:p>
          <a:p>
            <a:pPr defTabSz="918428">
              <a:defRPr/>
            </a:pPr>
            <a:r>
              <a:rPr lang="fr-CH" baseline="0" dirty="0">
                <a:sym typeface="Wingdings" panose="05000000000000000000" pitchFamily="2" charset="2"/>
              </a:rPr>
              <a:t>Stabilisation </a:t>
            </a:r>
            <a:r>
              <a:rPr lang="fr-CH" baseline="0" dirty="0"/>
              <a:t>des </a:t>
            </a:r>
            <a:r>
              <a:rPr lang="fr-CH" b="1" baseline="0" dirty="0"/>
              <a:t>charges financières </a:t>
            </a:r>
            <a:r>
              <a:rPr lang="fr-CH" b="0" baseline="0" dirty="0"/>
              <a:t>(2021 comprenait des moins-values suite à une réévaluation de terrain aux Brenets (zone réservée)), niveau plancher atteint avec la hausse des taux d’intérêt.</a:t>
            </a:r>
          </a:p>
        </p:txBody>
      </p:sp>
      <p:sp>
        <p:nvSpPr>
          <p:cNvPr id="4" name="Espace réservé du numéro de diapositive 3"/>
          <p:cNvSpPr>
            <a:spLocks noGrp="1"/>
          </p:cNvSpPr>
          <p:nvPr>
            <p:ph type="sldNum" sz="quarter" idx="10"/>
          </p:nvPr>
        </p:nvSpPr>
        <p:spPr/>
        <p:txBody>
          <a:bodyPr/>
          <a:lstStyle/>
          <a:p>
            <a:fld id="{AC10E3AD-5C7B-4291-A3DA-8C2BDEDE51EE}" type="slidenum">
              <a:rPr lang="fr-CH" smtClean="0"/>
              <a:pPr/>
              <a:t>4</a:t>
            </a:fld>
            <a:endParaRPr lang="fr-CH" dirty="0"/>
          </a:p>
        </p:txBody>
      </p:sp>
    </p:spTree>
    <p:extLst>
      <p:ext uri="{BB962C8B-B14F-4D97-AF65-F5344CB8AC3E}">
        <p14:creationId xmlns:p14="http://schemas.microsoft.com/office/powerpoint/2010/main" val="2515217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8900" y="746125"/>
            <a:ext cx="6630988" cy="3729038"/>
          </a:xfrm>
        </p:spPr>
      </p:sp>
      <p:sp>
        <p:nvSpPr>
          <p:cNvPr id="3" name="Espace réservé des commentaires 2"/>
          <p:cNvSpPr>
            <a:spLocks noGrp="1"/>
          </p:cNvSpPr>
          <p:nvPr>
            <p:ph type="body" idx="1"/>
          </p:nvPr>
        </p:nvSpPr>
        <p:spPr/>
        <p:txBody>
          <a:bodyPr>
            <a:normAutofit fontScale="85000" lnSpcReduction="20000"/>
          </a:bodyPr>
          <a:lstStyle/>
          <a:p>
            <a:pPr defTabSz="918428">
              <a:defRPr/>
            </a:pPr>
            <a:r>
              <a:rPr lang="fr-CH" b="1" dirty="0"/>
              <a:t>Revenus fiscaux :</a:t>
            </a:r>
          </a:p>
          <a:p>
            <a:pPr defTabSz="918428">
              <a:defRPr/>
            </a:pPr>
            <a:r>
              <a:rPr lang="fr-CH" baseline="0" dirty="0"/>
              <a:t>Chute drastique en 2019 avec de grosses corrections</a:t>
            </a:r>
          </a:p>
          <a:p>
            <a:pPr defTabSz="918428">
              <a:defRPr/>
            </a:pPr>
            <a:r>
              <a:rPr lang="fr-CH" baseline="0" dirty="0"/>
              <a:t>Chute marquée en 2020 avec l’effet Covid pour les PM et la réforme fiscale pour les PP</a:t>
            </a:r>
          </a:p>
          <a:p>
            <a:pPr defTabSz="918428">
              <a:defRPr/>
            </a:pPr>
            <a:r>
              <a:rPr lang="fr-CH" baseline="0" dirty="0"/>
              <a:t>2021 connait une reprise légère, mais par rapport à 2020 concerne surtout l’impôt frontalier et PM</a:t>
            </a:r>
          </a:p>
          <a:p>
            <a:pPr defTabSz="918428">
              <a:defRPr/>
            </a:pPr>
            <a:r>
              <a:rPr lang="fr-CH" baseline="0" dirty="0"/>
              <a:t>Stabilité en 2022</a:t>
            </a:r>
          </a:p>
          <a:p>
            <a:pPr defTabSz="918428">
              <a:defRPr/>
            </a:pPr>
            <a:r>
              <a:rPr lang="fr-CH" baseline="0" dirty="0"/>
              <a:t>Nette progression en 2023 et 2024</a:t>
            </a:r>
          </a:p>
          <a:p>
            <a:pPr defTabSz="918428">
              <a:defRPr/>
            </a:pPr>
            <a:endParaRPr lang="fr-CH" dirty="0"/>
          </a:p>
          <a:p>
            <a:pPr defTabSz="918428">
              <a:defRPr/>
            </a:pPr>
            <a:r>
              <a:rPr lang="fr-CH" b="1" dirty="0"/>
              <a:t>Taxes :</a:t>
            </a:r>
          </a:p>
          <a:p>
            <a:pPr defTabSz="918428">
              <a:defRPr/>
            </a:pPr>
            <a:r>
              <a:rPr lang="fr-CH" b="0" dirty="0"/>
              <a:t>Il s’agit de toute</a:t>
            </a:r>
            <a:r>
              <a:rPr lang="fr-CH" b="0" baseline="0" dirty="0"/>
              <a:t> la facturation communale (facturations para et préscolaire, musées, piscine, amendes d’ordre, plan de stationnement, …).</a:t>
            </a:r>
          </a:p>
          <a:p>
            <a:pPr defTabSz="918428">
              <a:defRPr/>
            </a:pPr>
            <a:r>
              <a:rPr lang="fr-CH" b="0" baseline="0" dirty="0"/>
              <a:t>Elle progresse sur la période 2018-2024, mais semble se stabiliser depuis 2023. </a:t>
            </a:r>
          </a:p>
          <a:p>
            <a:pPr defTabSz="918428">
              <a:defRPr/>
            </a:pPr>
            <a:endParaRPr lang="fr-CH" b="1" dirty="0"/>
          </a:p>
          <a:p>
            <a:pPr defTabSz="918428">
              <a:defRPr/>
            </a:pPr>
            <a:r>
              <a:rPr lang="fr-CH" b="1" dirty="0"/>
              <a:t>Revenus de transfert :</a:t>
            </a:r>
            <a:endParaRPr lang="fr-CH" b="1" baseline="0" dirty="0"/>
          </a:p>
          <a:p>
            <a:pPr defTabSz="918428">
              <a:defRPr/>
            </a:pPr>
            <a:r>
              <a:rPr lang="fr-CH" baseline="0" dirty="0"/>
              <a:t>Nouvelle péréquation dès 202</a:t>
            </a:r>
            <a:r>
              <a:rPr lang="fr-CH" b="0" baseline="0" dirty="0"/>
              <a:t>0 : péréquation des charges scolaires et d’accueil extra-familial, péréquation verticale (charges de centre) de 1.3 million</a:t>
            </a:r>
          </a:p>
          <a:p>
            <a:pPr defTabSz="918428">
              <a:defRPr/>
            </a:pPr>
            <a:r>
              <a:rPr lang="fr-CH" b="1" baseline="0" dirty="0"/>
              <a:t>Augmentation en 2024 </a:t>
            </a:r>
            <a:r>
              <a:rPr lang="fr-CH" b="0" baseline="0" dirty="0"/>
              <a:t>: Compensation des charges </a:t>
            </a:r>
            <a:r>
              <a:rPr lang="fr-CH" b="0" baseline="0" dirty="0" err="1"/>
              <a:t>géotopographiques</a:t>
            </a:r>
            <a:r>
              <a:rPr lang="fr-CH" b="0" baseline="0" dirty="0"/>
              <a:t> passant de Fr. 213’000.- </a:t>
            </a:r>
            <a:r>
              <a:rPr lang="fr-CH" baseline="0" dirty="0"/>
              <a:t>à 1.5 million</a:t>
            </a:r>
          </a:p>
          <a:p>
            <a:pPr defTabSz="918428">
              <a:defRPr/>
            </a:pPr>
            <a:endParaRPr lang="fr-CH" dirty="0"/>
          </a:p>
          <a:p>
            <a:pPr defTabSz="918428">
              <a:defRPr/>
            </a:pPr>
            <a:r>
              <a:rPr lang="fr-CH" b="1" dirty="0"/>
              <a:t>--------------------   pour info</a:t>
            </a:r>
            <a:r>
              <a:rPr lang="fr-CH" b="1" baseline="0" dirty="0"/>
              <a:t> complémentaire ----------------------------</a:t>
            </a:r>
            <a:endParaRPr lang="fr-CH" b="1" dirty="0"/>
          </a:p>
          <a:p>
            <a:pPr defTabSz="918428">
              <a:defRPr/>
            </a:pPr>
            <a:endParaRPr lang="fr-CH" b="1" dirty="0"/>
          </a:p>
          <a:p>
            <a:pPr defTabSz="918428">
              <a:defRPr/>
            </a:pPr>
            <a:r>
              <a:rPr lang="fr-CH" b="1" dirty="0"/>
              <a:t>Revenus extraordinaires :</a:t>
            </a:r>
          </a:p>
          <a:p>
            <a:pPr defTabSz="918428">
              <a:defRPr/>
            </a:pPr>
            <a:r>
              <a:rPr lang="fr-CH" dirty="0"/>
              <a:t>Il s’agit du prélèvement</a:t>
            </a:r>
            <a:r>
              <a:rPr lang="fr-CH" baseline="0" dirty="0"/>
              <a:t> aux réserves</a:t>
            </a:r>
          </a:p>
          <a:p>
            <a:pPr marL="171947" indent="-171947" defTabSz="918428">
              <a:buFont typeface="Arial" panose="020B0604020202020204" pitchFamily="34" charset="0"/>
              <a:buChar char="•"/>
              <a:defRPr/>
            </a:pPr>
            <a:r>
              <a:rPr lang="fr-CH" baseline="0" dirty="0"/>
              <a:t>Prélèvement habituel de 2.8 millions pour compenser les amortissements du patrimoine administratif après réévaluation</a:t>
            </a:r>
          </a:p>
          <a:p>
            <a:pPr marL="171947" indent="-171947" defTabSz="918428">
              <a:buFont typeface="Arial" panose="020B0604020202020204" pitchFamily="34" charset="0"/>
              <a:buChar char="•"/>
              <a:defRPr/>
            </a:pPr>
            <a:r>
              <a:rPr lang="fr-CH" baseline="0" dirty="0"/>
              <a:t>Particularité 2021 : Prélèvement à la réserve de retraitement du patrimoine financier de 5.7 millions en compensation de moins-value</a:t>
            </a:r>
          </a:p>
          <a:p>
            <a:pPr marL="171947" indent="-171947" defTabSz="918428">
              <a:buFont typeface="Arial" panose="020B0604020202020204" pitchFamily="34" charset="0"/>
              <a:buChar char="•"/>
              <a:defRPr/>
            </a:pPr>
            <a:r>
              <a:rPr lang="fr-CH" baseline="0" dirty="0"/>
              <a:t>Particularité 2019 : Dissolution de la provision Prévoyance.ne à hauteur de 20.5 millions</a:t>
            </a:r>
          </a:p>
          <a:p>
            <a:pPr marL="171947" indent="-171947" defTabSz="918428">
              <a:buFont typeface="Arial" panose="020B0604020202020204" pitchFamily="34" charset="0"/>
              <a:buChar char="•"/>
              <a:defRPr/>
            </a:pPr>
            <a:endParaRPr lang="fr-CH" baseline="0" dirty="0"/>
          </a:p>
          <a:p>
            <a:pPr defTabSz="918428">
              <a:defRPr/>
            </a:pPr>
            <a:r>
              <a:rPr lang="fr-CH" b="1" baseline="0" dirty="0"/>
              <a:t>Revenus financiers :</a:t>
            </a:r>
          </a:p>
          <a:p>
            <a:pPr defTabSz="918428">
              <a:defRPr/>
            </a:pPr>
            <a:r>
              <a:rPr lang="fr-CH" baseline="0" dirty="0"/>
              <a:t>Ces derniers sont importants, mais surtout en raison d’éléments de réévaluation.</a:t>
            </a:r>
          </a:p>
          <a:p>
            <a:pPr defTabSz="918428">
              <a:defRPr/>
            </a:pPr>
            <a:r>
              <a:rPr lang="fr-CH" baseline="0" dirty="0"/>
              <a:t>Il y a des réévaluations plus élevées en 2024 : </a:t>
            </a:r>
          </a:p>
          <a:p>
            <a:pPr marL="171947" indent="-171947" defTabSz="918428">
              <a:buFont typeface="Arial" panose="020B0604020202020204" pitchFamily="34" charset="0"/>
              <a:buChar char="•"/>
              <a:defRPr/>
            </a:pPr>
            <a:r>
              <a:rPr lang="fr-CH" baseline="0" dirty="0"/>
              <a:t>Action Viteos, réévaluation de 2.8 millions en 2024 (2.4 </a:t>
            </a:r>
            <a:r>
              <a:rPr lang="fr-CH" baseline="0" dirty="0" err="1"/>
              <a:t>mios</a:t>
            </a:r>
            <a:r>
              <a:rPr lang="fr-CH" baseline="0" dirty="0"/>
              <a:t> au budget), contre 1.4 million en 2023</a:t>
            </a:r>
            <a:endParaRPr lang="fr-CH" dirty="0"/>
          </a:p>
        </p:txBody>
      </p:sp>
      <p:sp>
        <p:nvSpPr>
          <p:cNvPr id="4" name="Espace réservé du numéro de diapositive 3"/>
          <p:cNvSpPr>
            <a:spLocks noGrp="1"/>
          </p:cNvSpPr>
          <p:nvPr>
            <p:ph type="sldNum" sz="quarter" idx="10"/>
          </p:nvPr>
        </p:nvSpPr>
        <p:spPr/>
        <p:txBody>
          <a:bodyPr/>
          <a:lstStyle/>
          <a:p>
            <a:fld id="{AC10E3AD-5C7B-4291-A3DA-8C2BDEDE51EE}" type="slidenum">
              <a:rPr lang="fr-CH" smtClean="0"/>
              <a:pPr/>
              <a:t>5</a:t>
            </a:fld>
            <a:endParaRPr lang="fr-CH" dirty="0"/>
          </a:p>
        </p:txBody>
      </p:sp>
    </p:spTree>
    <p:extLst>
      <p:ext uri="{BB962C8B-B14F-4D97-AF65-F5344CB8AC3E}">
        <p14:creationId xmlns:p14="http://schemas.microsoft.com/office/powerpoint/2010/main" val="1454341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8900" y="746125"/>
            <a:ext cx="6630988" cy="3729038"/>
          </a:xfrm>
        </p:spPr>
      </p:sp>
      <p:sp>
        <p:nvSpPr>
          <p:cNvPr id="3" name="Espace réservé des commentaires 2"/>
          <p:cNvSpPr>
            <a:spLocks noGrp="1"/>
          </p:cNvSpPr>
          <p:nvPr>
            <p:ph type="body" idx="1"/>
          </p:nvPr>
        </p:nvSpPr>
        <p:spPr/>
        <p:txBody>
          <a:bodyPr>
            <a:normAutofit/>
          </a:bodyPr>
          <a:lstStyle/>
          <a:p>
            <a:r>
              <a:rPr lang="fr-CH" dirty="0"/>
              <a:t>Ce tableau</a:t>
            </a:r>
            <a:r>
              <a:rPr lang="fr-CH" baseline="0" dirty="0"/>
              <a:t> permet de comprendre le passage du budget 2024 à la réalité des comptes 2024, en mettant en évidence les principales variations constatées.</a:t>
            </a:r>
          </a:p>
          <a:p>
            <a:endParaRPr lang="fr-CH" baseline="0" dirty="0"/>
          </a:p>
          <a:p>
            <a:r>
              <a:rPr lang="fr-CH" baseline="0" dirty="0"/>
              <a:t>Il y a 7 variations qui sont reprises plus en détail par la suite.</a:t>
            </a:r>
          </a:p>
          <a:p>
            <a:endParaRPr lang="fr-CH" baseline="0" dirty="0"/>
          </a:p>
          <a:p>
            <a:r>
              <a:rPr lang="fr-CH" baseline="0" dirty="0"/>
              <a:t>Mais on voit déjà que si nous nous concentrons sur les variations en bleus, l’amélioration du résultat est presque complètement expliquée par la hausse des recettes fiscales, avec la déduction des opérations comptables sur les réserves.</a:t>
            </a:r>
          </a:p>
          <a:p>
            <a:endParaRPr lang="fr-CH" dirty="0"/>
          </a:p>
        </p:txBody>
      </p:sp>
      <p:sp>
        <p:nvSpPr>
          <p:cNvPr id="4" name="Espace réservé du numéro de diapositive 3"/>
          <p:cNvSpPr>
            <a:spLocks noGrp="1"/>
          </p:cNvSpPr>
          <p:nvPr>
            <p:ph type="sldNum" sz="quarter" idx="10"/>
          </p:nvPr>
        </p:nvSpPr>
        <p:spPr/>
        <p:txBody>
          <a:bodyPr/>
          <a:lstStyle/>
          <a:p>
            <a:fld id="{AC10E3AD-5C7B-4291-A3DA-8C2BDEDE51EE}" type="slidenum">
              <a:rPr lang="fr-CH" smtClean="0"/>
              <a:pPr/>
              <a:t>6</a:t>
            </a:fld>
            <a:endParaRPr lang="fr-CH" dirty="0"/>
          </a:p>
        </p:txBody>
      </p:sp>
    </p:spTree>
    <p:extLst>
      <p:ext uri="{BB962C8B-B14F-4D97-AF65-F5344CB8AC3E}">
        <p14:creationId xmlns:p14="http://schemas.microsoft.com/office/powerpoint/2010/main" val="338510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8900" y="746125"/>
            <a:ext cx="6630988" cy="3729038"/>
          </a:xfrm>
        </p:spPr>
      </p:sp>
      <p:sp>
        <p:nvSpPr>
          <p:cNvPr id="3" name="Espace réservé des commentaires 2"/>
          <p:cNvSpPr>
            <a:spLocks noGrp="1"/>
          </p:cNvSpPr>
          <p:nvPr>
            <p:ph type="body" idx="1"/>
          </p:nvPr>
        </p:nvSpPr>
        <p:spPr/>
        <p:txBody>
          <a:bodyPr>
            <a:normAutofit/>
          </a:bodyPr>
          <a:lstStyle/>
          <a:p>
            <a:r>
              <a:rPr lang="fr-CH" dirty="0"/>
              <a:t>Pour avoir les montants absolus des recettes fiscales : voir diapositive suivante</a:t>
            </a:r>
          </a:p>
        </p:txBody>
      </p:sp>
      <p:sp>
        <p:nvSpPr>
          <p:cNvPr id="4" name="Espace réservé du numéro de diapositive 3"/>
          <p:cNvSpPr>
            <a:spLocks noGrp="1"/>
          </p:cNvSpPr>
          <p:nvPr>
            <p:ph type="sldNum" sz="quarter" idx="10"/>
          </p:nvPr>
        </p:nvSpPr>
        <p:spPr/>
        <p:txBody>
          <a:bodyPr/>
          <a:lstStyle/>
          <a:p>
            <a:fld id="{AC10E3AD-5C7B-4291-A3DA-8C2BDEDE51EE}" type="slidenum">
              <a:rPr lang="fr-CH" smtClean="0"/>
              <a:pPr/>
              <a:t>7</a:t>
            </a:fld>
            <a:endParaRPr lang="fr-CH" dirty="0"/>
          </a:p>
        </p:txBody>
      </p:sp>
    </p:spTree>
    <p:extLst>
      <p:ext uri="{BB962C8B-B14F-4D97-AF65-F5344CB8AC3E}">
        <p14:creationId xmlns:p14="http://schemas.microsoft.com/office/powerpoint/2010/main" val="1206648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8900" y="746125"/>
            <a:ext cx="6630988" cy="3729038"/>
          </a:xfrm>
        </p:spPr>
      </p:sp>
      <p:sp>
        <p:nvSpPr>
          <p:cNvPr id="3" name="Espace réservé des commentaires 2"/>
          <p:cNvSpPr>
            <a:spLocks noGrp="1"/>
          </p:cNvSpPr>
          <p:nvPr>
            <p:ph type="body" idx="1"/>
          </p:nvPr>
        </p:nvSpPr>
        <p:spPr/>
        <p:txBody>
          <a:bodyPr>
            <a:normAutofit/>
          </a:bodyPr>
          <a:lstStyle/>
          <a:p>
            <a:pPr marL="171947" indent="-171947">
              <a:buFont typeface="Arial" panose="020B0604020202020204" pitchFamily="34" charset="0"/>
              <a:buChar char="•"/>
            </a:pPr>
            <a:r>
              <a:rPr lang="fr-FR" dirty="0"/>
              <a:t>La situation s’améliore surtout par rapport au budget avec de meilleures recettes pour l’impôt frontalier et les entreprises. </a:t>
            </a:r>
          </a:p>
          <a:p>
            <a:pPr marL="171947" indent="-171947">
              <a:buFont typeface="Arial" panose="020B0604020202020204" pitchFamily="34" charset="0"/>
              <a:buChar char="•"/>
            </a:pPr>
            <a:endParaRPr lang="fr-FR" dirty="0"/>
          </a:p>
          <a:p>
            <a:pPr marL="171947" indent="-171947">
              <a:buFont typeface="Arial" panose="020B0604020202020204" pitchFamily="34" charset="0"/>
              <a:buChar char="•"/>
            </a:pPr>
            <a:r>
              <a:rPr lang="fr-FR" dirty="0"/>
              <a:t>Toutefois, l’impôt des personnes physiques progresse tout de même, de l’ordre d’un million par rapport à 2023.</a:t>
            </a:r>
          </a:p>
          <a:p>
            <a:pPr marL="0" indent="0">
              <a:buFont typeface="Arial" panose="020B0604020202020204" pitchFamily="34" charset="0"/>
              <a:buNone/>
            </a:pPr>
            <a:endParaRPr lang="fr-FR" dirty="0"/>
          </a:p>
          <a:p>
            <a:pPr marL="171947" indent="-171947">
              <a:buFont typeface="Arial" panose="020B0604020202020204" pitchFamily="34" charset="0"/>
              <a:buChar char="•"/>
            </a:pPr>
            <a:r>
              <a:rPr lang="fr-FR" dirty="0"/>
              <a:t>Il y a toujours un décalage temporel avec l’estimation d’un transitoire : </a:t>
            </a:r>
            <a:r>
              <a:rPr lang="fr-FR" b="1" dirty="0"/>
              <a:t>Impôt frontalier </a:t>
            </a:r>
            <a:r>
              <a:rPr lang="fr-FR" dirty="0"/>
              <a:t>encaissé : 2024 = 11.4 millions pour 2023 / 2023 = 9.6 millions pour 2022 / 2022 = 8.9 millions pour 2021.</a:t>
            </a:r>
          </a:p>
          <a:p>
            <a:pPr marL="171947" indent="-171947">
              <a:buFont typeface="Arial" panose="020B0604020202020204" pitchFamily="34" charset="0"/>
              <a:buChar char="•"/>
            </a:pPr>
            <a:endParaRPr lang="fr-FR" dirty="0"/>
          </a:p>
          <a:p>
            <a:pPr marL="171947" indent="-171947">
              <a:buFont typeface="Arial" panose="020B0604020202020204" pitchFamily="34" charset="0"/>
              <a:buChar char="•"/>
            </a:pPr>
            <a:r>
              <a:rPr lang="fr-FR" b="1" dirty="0"/>
              <a:t>L’impôt des personnes physiques </a:t>
            </a:r>
            <a:r>
              <a:rPr lang="fr-FR" dirty="0"/>
              <a:t>progresse et toutes les réformes fiscales sont derrière maintenant. L’évolution démographique est positive et laisse entrevoir une progression à venir.</a:t>
            </a:r>
          </a:p>
          <a:p>
            <a:pPr marL="171947" indent="-171947">
              <a:buFont typeface="Arial" panose="020B0604020202020204" pitchFamily="34" charset="0"/>
              <a:buChar char="•"/>
            </a:pPr>
            <a:endParaRPr lang="fr-FR" dirty="0"/>
          </a:p>
          <a:p>
            <a:pPr marL="171947" indent="-171947">
              <a:buFont typeface="Arial" panose="020B0604020202020204" pitchFamily="34" charset="0"/>
              <a:buChar char="•"/>
            </a:pPr>
            <a:r>
              <a:rPr lang="fr-FR" dirty="0"/>
              <a:t>L’impôt des personnes morales progresse aussi en tenant compte du fonds de répartition. </a:t>
            </a:r>
            <a:r>
              <a:rPr lang="fr-FR" b="1" dirty="0"/>
              <a:t>Le mécanisme</a:t>
            </a:r>
            <a:r>
              <a:rPr lang="fr-FR" b="1" baseline="0" dirty="0"/>
              <a:t> d’écrêtage mis en place de manière provisoire en 2024 </a:t>
            </a:r>
            <a:r>
              <a:rPr lang="fr-FR" baseline="0" dirty="0"/>
              <a:t>apporte une recette complémentaire de 1.2 million via le fonds de répartition de l’impôt PM. </a:t>
            </a:r>
          </a:p>
          <a:p>
            <a:pPr marL="171947" indent="-171947">
              <a:buFont typeface="Arial" panose="020B0604020202020204" pitchFamily="34" charset="0"/>
              <a:buChar char="•"/>
            </a:pPr>
            <a:endParaRPr lang="fr-FR" baseline="0" dirty="0"/>
          </a:p>
          <a:p>
            <a:pPr marL="171947" indent="-171947">
              <a:buFont typeface="Arial" panose="020B0604020202020204" pitchFamily="34" charset="0"/>
              <a:buChar char="•"/>
            </a:pPr>
            <a:r>
              <a:rPr lang="fr-FR" baseline="0" dirty="0"/>
              <a:t>Avec le contexte géopolitique actuel, il est très difficile de savoir comment peut se poursuivre la bonne tenue de nos recettes.</a:t>
            </a:r>
          </a:p>
          <a:p>
            <a:pPr marL="0" indent="0">
              <a:buFont typeface="Arial" panose="020B0604020202020204" pitchFamily="34" charset="0"/>
              <a:buNone/>
            </a:pPr>
            <a:endParaRPr lang="fr-FR" baseline="0" dirty="0"/>
          </a:p>
        </p:txBody>
      </p:sp>
      <p:sp>
        <p:nvSpPr>
          <p:cNvPr id="4" name="Espace réservé du numéro de diapositive 3"/>
          <p:cNvSpPr>
            <a:spLocks noGrp="1"/>
          </p:cNvSpPr>
          <p:nvPr>
            <p:ph type="sldNum" sz="quarter" idx="10"/>
          </p:nvPr>
        </p:nvSpPr>
        <p:spPr/>
        <p:txBody>
          <a:bodyPr/>
          <a:lstStyle/>
          <a:p>
            <a:fld id="{AC10E3AD-5C7B-4291-A3DA-8C2BDEDE51EE}" type="slidenum">
              <a:rPr lang="fr-CH" smtClean="0"/>
              <a:pPr/>
              <a:t>8</a:t>
            </a:fld>
            <a:endParaRPr lang="fr-CH" dirty="0"/>
          </a:p>
        </p:txBody>
      </p:sp>
    </p:spTree>
    <p:extLst>
      <p:ext uri="{BB962C8B-B14F-4D97-AF65-F5344CB8AC3E}">
        <p14:creationId xmlns:p14="http://schemas.microsoft.com/office/powerpoint/2010/main" val="202191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8900" y="746125"/>
            <a:ext cx="6630988" cy="3729038"/>
          </a:xfrm>
        </p:spPr>
      </p:sp>
      <p:sp>
        <p:nvSpPr>
          <p:cNvPr id="3" name="Espace réservé des commentaires 2"/>
          <p:cNvSpPr>
            <a:spLocks noGrp="1"/>
          </p:cNvSpPr>
          <p:nvPr>
            <p:ph type="body" idx="1"/>
          </p:nvPr>
        </p:nvSpPr>
        <p:spPr/>
        <p:txBody>
          <a:bodyPr>
            <a:normAutofit/>
          </a:bodyPr>
          <a:lstStyle/>
          <a:p>
            <a:pPr lvl="0"/>
            <a:r>
              <a:rPr lang="fr-FR" sz="1200" kern="1200" dirty="0">
                <a:solidFill>
                  <a:schemeClr val="tx1"/>
                </a:solidFill>
                <a:effectLst/>
                <a:latin typeface="+mn-lt"/>
                <a:ea typeface="+mn-ea"/>
                <a:cs typeface="+mn-cs"/>
              </a:rPr>
              <a:t>La réserve de préfinancement du Réaménagement du site du Communal : Elle a été créée par votre Autorité le 25.04.2014. Le solde de cette réserve est de 7.3 millions au 1</a:t>
            </a:r>
            <a:r>
              <a:rPr lang="fr-FR" sz="1200" kern="1200" baseline="30000" dirty="0">
                <a:solidFill>
                  <a:schemeClr val="tx1"/>
                </a:solidFill>
                <a:effectLst/>
                <a:latin typeface="+mn-lt"/>
                <a:ea typeface="+mn-ea"/>
                <a:cs typeface="+mn-cs"/>
              </a:rPr>
              <a:t>er</a:t>
            </a:r>
            <a:r>
              <a:rPr lang="fr-FR" sz="1200" kern="1200" dirty="0">
                <a:solidFill>
                  <a:schemeClr val="tx1"/>
                </a:solidFill>
                <a:effectLst/>
                <a:latin typeface="+mn-lt"/>
                <a:ea typeface="+mn-ea"/>
                <a:cs typeface="+mn-cs"/>
              </a:rPr>
              <a:t> janvier 2024. Avec une attribution de 1.7 million de francs, la réserve est portée à 9 millions de francs et doit permettre de couvrir la majorité des dépenses liées à la réfection en profondeur de la piscine.</a:t>
            </a:r>
          </a:p>
          <a:p>
            <a:pPr lvl="0"/>
            <a:endParaRPr lang="fr-F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La réserve de préfinancement du Plan Directeur Partiel des Mobilités (PDPM) : Elle a été créée par votre Autorité le 27.04.2012. Le solde de cette réserve est de Fr. 2'413'840.- au 1</a:t>
            </a:r>
            <a:r>
              <a:rPr lang="fr-FR" sz="1200" kern="1200" baseline="30000" dirty="0">
                <a:solidFill>
                  <a:schemeClr val="tx1"/>
                </a:solidFill>
                <a:effectLst/>
                <a:latin typeface="+mn-lt"/>
                <a:ea typeface="+mn-ea"/>
                <a:cs typeface="+mn-cs"/>
              </a:rPr>
              <a:t>er</a:t>
            </a:r>
            <a:r>
              <a:rPr lang="fr-FR" sz="1200" kern="1200" dirty="0">
                <a:solidFill>
                  <a:schemeClr val="tx1"/>
                </a:solidFill>
                <a:effectLst/>
                <a:latin typeface="+mn-lt"/>
                <a:ea typeface="+mn-ea"/>
                <a:cs typeface="+mn-cs"/>
              </a:rPr>
              <a:t> janvier 2024. Avec une attribution de Fr. 586'160.-, la réserve est portée à 3 millions de francs et doit permettre le financement d’une partie des mesures évoquée dans le PDPM. Le total des mesures d’accompagnement de la réalisation de la H20 à la charge de la Commune avait été estimé à 5.6 millions.</a:t>
            </a:r>
            <a:endParaRPr lang="fr-CH" sz="1200" kern="1200" dirty="0">
              <a:solidFill>
                <a:schemeClr val="tx1"/>
              </a:solidFill>
              <a:effectLst/>
              <a:latin typeface="+mn-lt"/>
              <a:ea typeface="+mn-ea"/>
              <a:cs typeface="+mn-cs"/>
            </a:endParaRPr>
          </a:p>
          <a:p>
            <a:pPr lvl="0"/>
            <a:endParaRPr lang="fr-CH"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C10E3AD-5C7B-4291-A3DA-8C2BDEDE51EE}" type="slidenum">
              <a:rPr lang="fr-CH" smtClean="0"/>
              <a:pPr/>
              <a:t>9</a:t>
            </a:fld>
            <a:endParaRPr lang="fr-CH" dirty="0"/>
          </a:p>
        </p:txBody>
      </p:sp>
    </p:spTree>
    <p:extLst>
      <p:ext uri="{BB962C8B-B14F-4D97-AF65-F5344CB8AC3E}">
        <p14:creationId xmlns:p14="http://schemas.microsoft.com/office/powerpoint/2010/main" val="2806059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re et contenu">
    <p:bg>
      <p:bgRef idx="1001">
        <a:schemeClr val="bg1"/>
      </p:bgRef>
    </p:bg>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H" dirty="0"/>
          </a:p>
        </p:txBody>
      </p:sp>
      <p:sp>
        <p:nvSpPr>
          <p:cNvPr id="15" name="Espace réservé du numéro de diapositive 14"/>
          <p:cNvSpPr>
            <a:spLocks noGrp="1"/>
          </p:cNvSpPr>
          <p:nvPr>
            <p:ph type="sldNum" sz="quarter" idx="11"/>
          </p:nvPr>
        </p:nvSpPr>
        <p:spPr>
          <a:xfrm>
            <a:off x="5628640" y="6553201"/>
            <a:ext cx="701040" cy="282575"/>
          </a:xfrm>
        </p:spPr>
        <p:txBody>
          <a:bodyPr/>
          <a:lstStyle/>
          <a:p>
            <a:pPr>
              <a:defRPr/>
            </a:pPr>
            <a:fld id="{95D8DB21-C48B-4F0E-8662-87ADDB728C12}" type="slidenum">
              <a:rPr lang="fr-CH" smtClean="0"/>
              <a:pPr>
                <a:defRPr/>
              </a:pPr>
              <a:t>‹N°›</a:t>
            </a:fld>
            <a:endParaRPr lang="fr-CH" dirty="0"/>
          </a:p>
        </p:txBody>
      </p:sp>
      <p:cxnSp>
        <p:nvCxnSpPr>
          <p:cNvPr id="22" name="Connecteur droit 21"/>
          <p:cNvCxnSpPr/>
          <p:nvPr userDrawn="1"/>
        </p:nvCxnSpPr>
        <p:spPr>
          <a:xfrm flipV="1">
            <a:off x="6096000" y="1013012"/>
            <a:ext cx="5760720" cy="107128"/>
          </a:xfrm>
          <a:prstGeom prst="line">
            <a:avLst/>
          </a:prstGeom>
          <a:ln w="38100">
            <a:solidFill>
              <a:srgbClr val="FFD500"/>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userDrawn="1"/>
        </p:nvCxnSpPr>
        <p:spPr>
          <a:xfrm>
            <a:off x="355600" y="1013012"/>
            <a:ext cx="5740400" cy="107128"/>
          </a:xfrm>
          <a:prstGeom prst="line">
            <a:avLst/>
          </a:prstGeom>
          <a:ln w="38100">
            <a:solidFill>
              <a:srgbClr val="E81F25"/>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userDrawn="1"/>
        </p:nvCxnSpPr>
        <p:spPr>
          <a:xfrm>
            <a:off x="345440" y="6492690"/>
            <a:ext cx="11592560" cy="0"/>
          </a:xfrm>
          <a:prstGeom prst="line">
            <a:avLst/>
          </a:prstGeom>
          <a:ln w="38100">
            <a:solidFill>
              <a:srgbClr val="0096DB"/>
            </a:solidFill>
          </a:ln>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5600" y="15410"/>
            <a:ext cx="1249082" cy="997602"/>
          </a:xfrm>
          <a:prstGeom prst="rect">
            <a:avLst/>
          </a:prstGeom>
        </p:spPr>
      </p:pic>
      <p:cxnSp>
        <p:nvCxnSpPr>
          <p:cNvPr id="8" name="Connecteur droit 7"/>
          <p:cNvCxnSpPr/>
          <p:nvPr userDrawn="1"/>
        </p:nvCxnSpPr>
        <p:spPr>
          <a:xfrm>
            <a:off x="355600" y="1183341"/>
            <a:ext cx="11501120" cy="17929"/>
          </a:xfrm>
          <a:prstGeom prst="line">
            <a:avLst/>
          </a:prstGeom>
          <a:ln w="38100">
            <a:solidFill>
              <a:srgbClr val="0096DB"/>
            </a:solidFill>
          </a:ln>
        </p:spPr>
        <p:style>
          <a:lnRef idx="1">
            <a:schemeClr val="accent1"/>
          </a:lnRef>
          <a:fillRef idx="0">
            <a:schemeClr val="accent1"/>
          </a:fillRef>
          <a:effectRef idx="0">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H"/>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dirty="0"/>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065905CE-2D33-48D0-A938-872BD99EA656}" type="datetimeFigureOut">
              <a:rPr lang="fr-CH" smtClean="0"/>
              <a:t>14.05.2025</a:t>
            </a:fld>
            <a:endParaRPr lang="fr-CH" dirty="0"/>
          </a:p>
        </p:txBody>
      </p:sp>
      <p:sp>
        <p:nvSpPr>
          <p:cNvPr id="6" name="Espace réservé du pied de page 5"/>
          <p:cNvSpPr>
            <a:spLocks noGrp="1"/>
          </p:cNvSpPr>
          <p:nvPr>
            <p:ph type="ftr" sz="quarter" idx="11"/>
          </p:nvPr>
        </p:nvSpPr>
        <p:spPr/>
        <p:txBody>
          <a:bodyPr/>
          <a:lstStyle/>
          <a:p>
            <a:endParaRPr lang="fr-CH" dirty="0"/>
          </a:p>
        </p:txBody>
      </p:sp>
      <p:sp>
        <p:nvSpPr>
          <p:cNvPr id="7" name="Espace réservé du numéro de diapositive 6"/>
          <p:cNvSpPr>
            <a:spLocks noGrp="1"/>
          </p:cNvSpPr>
          <p:nvPr>
            <p:ph type="sldNum" sz="quarter" idx="12"/>
          </p:nvPr>
        </p:nvSpPr>
        <p:spPr/>
        <p:txBody>
          <a:bodyPr/>
          <a:lstStyle/>
          <a:p>
            <a:fld id="{73D2490B-219B-4AD8-BC74-9FAAC9CFA9F4}" type="slidenum">
              <a:rPr lang="fr-CH" smtClean="0"/>
              <a:t>‹N°›</a:t>
            </a:fld>
            <a:endParaRPr lang="fr-CH" dirty="0"/>
          </a:p>
        </p:txBody>
      </p:sp>
    </p:spTree>
    <p:extLst>
      <p:ext uri="{BB962C8B-B14F-4D97-AF65-F5344CB8AC3E}">
        <p14:creationId xmlns:p14="http://schemas.microsoft.com/office/powerpoint/2010/main" val="1816178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H"/>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p:cNvSpPr>
            <a:spLocks noGrp="1"/>
          </p:cNvSpPr>
          <p:nvPr>
            <p:ph type="dt" sz="half" idx="10"/>
          </p:nvPr>
        </p:nvSpPr>
        <p:spPr/>
        <p:txBody>
          <a:bodyPr/>
          <a:lstStyle/>
          <a:p>
            <a:fld id="{065905CE-2D33-48D0-A938-872BD99EA656}" type="datetimeFigureOut">
              <a:rPr lang="fr-CH" smtClean="0"/>
              <a:t>14.05.2025</a:t>
            </a:fld>
            <a:endParaRPr lang="fr-CH" dirty="0"/>
          </a:p>
        </p:txBody>
      </p:sp>
      <p:sp>
        <p:nvSpPr>
          <p:cNvPr id="5" name="Espace réservé du pied de page 4"/>
          <p:cNvSpPr>
            <a:spLocks noGrp="1"/>
          </p:cNvSpPr>
          <p:nvPr>
            <p:ph type="ftr" sz="quarter" idx="11"/>
          </p:nvPr>
        </p:nvSpPr>
        <p:spPr/>
        <p:txBody>
          <a:bodyPr/>
          <a:lstStyle/>
          <a:p>
            <a:endParaRPr lang="fr-CH" dirty="0"/>
          </a:p>
        </p:txBody>
      </p:sp>
      <p:sp>
        <p:nvSpPr>
          <p:cNvPr id="6" name="Espace réservé du numéro de diapositive 5"/>
          <p:cNvSpPr>
            <a:spLocks noGrp="1"/>
          </p:cNvSpPr>
          <p:nvPr>
            <p:ph type="sldNum" sz="quarter" idx="12"/>
          </p:nvPr>
        </p:nvSpPr>
        <p:spPr/>
        <p:txBody>
          <a:bodyPr/>
          <a:lstStyle/>
          <a:p>
            <a:fld id="{73D2490B-219B-4AD8-BC74-9FAAC9CFA9F4}" type="slidenum">
              <a:rPr lang="fr-CH" smtClean="0"/>
              <a:t>‹N°›</a:t>
            </a:fld>
            <a:endParaRPr lang="fr-CH" dirty="0"/>
          </a:p>
        </p:txBody>
      </p:sp>
    </p:spTree>
    <p:extLst>
      <p:ext uri="{BB962C8B-B14F-4D97-AF65-F5344CB8AC3E}">
        <p14:creationId xmlns:p14="http://schemas.microsoft.com/office/powerpoint/2010/main" val="31154268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endParaRPr lang="fr-CH"/>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p:cNvSpPr>
            <a:spLocks noGrp="1"/>
          </p:cNvSpPr>
          <p:nvPr>
            <p:ph type="dt" sz="half" idx="10"/>
          </p:nvPr>
        </p:nvSpPr>
        <p:spPr/>
        <p:txBody>
          <a:bodyPr/>
          <a:lstStyle/>
          <a:p>
            <a:fld id="{065905CE-2D33-48D0-A938-872BD99EA656}" type="datetimeFigureOut">
              <a:rPr lang="fr-CH" smtClean="0"/>
              <a:t>14.05.2025</a:t>
            </a:fld>
            <a:endParaRPr lang="fr-CH" dirty="0"/>
          </a:p>
        </p:txBody>
      </p:sp>
      <p:sp>
        <p:nvSpPr>
          <p:cNvPr id="5" name="Espace réservé du pied de page 4"/>
          <p:cNvSpPr>
            <a:spLocks noGrp="1"/>
          </p:cNvSpPr>
          <p:nvPr>
            <p:ph type="ftr" sz="quarter" idx="11"/>
          </p:nvPr>
        </p:nvSpPr>
        <p:spPr/>
        <p:txBody>
          <a:bodyPr/>
          <a:lstStyle/>
          <a:p>
            <a:endParaRPr lang="fr-CH" dirty="0"/>
          </a:p>
        </p:txBody>
      </p:sp>
      <p:sp>
        <p:nvSpPr>
          <p:cNvPr id="6" name="Espace réservé du numéro de diapositive 5"/>
          <p:cNvSpPr>
            <a:spLocks noGrp="1"/>
          </p:cNvSpPr>
          <p:nvPr>
            <p:ph type="sldNum" sz="quarter" idx="12"/>
          </p:nvPr>
        </p:nvSpPr>
        <p:spPr/>
        <p:txBody>
          <a:bodyPr/>
          <a:lstStyle/>
          <a:p>
            <a:fld id="{73D2490B-219B-4AD8-BC74-9FAAC9CFA9F4}" type="slidenum">
              <a:rPr lang="fr-CH" smtClean="0"/>
              <a:t>‹N°›</a:t>
            </a:fld>
            <a:endParaRPr lang="fr-CH" dirty="0"/>
          </a:p>
        </p:txBody>
      </p:sp>
    </p:spTree>
    <p:extLst>
      <p:ext uri="{BB962C8B-B14F-4D97-AF65-F5344CB8AC3E}">
        <p14:creationId xmlns:p14="http://schemas.microsoft.com/office/powerpoint/2010/main" val="2654301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H"/>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fr-CH"/>
          </a:p>
        </p:txBody>
      </p:sp>
      <p:sp>
        <p:nvSpPr>
          <p:cNvPr id="4" name="Espace réservé de la date 3"/>
          <p:cNvSpPr>
            <a:spLocks noGrp="1"/>
          </p:cNvSpPr>
          <p:nvPr>
            <p:ph type="dt" sz="half" idx="10"/>
          </p:nvPr>
        </p:nvSpPr>
        <p:spPr/>
        <p:txBody>
          <a:bodyPr/>
          <a:lstStyle/>
          <a:p>
            <a:fld id="{065905CE-2D33-48D0-A938-872BD99EA656}" type="datetimeFigureOut">
              <a:rPr lang="fr-CH" smtClean="0"/>
              <a:t>14.05.2025</a:t>
            </a:fld>
            <a:endParaRPr lang="fr-CH" dirty="0"/>
          </a:p>
        </p:txBody>
      </p:sp>
      <p:sp>
        <p:nvSpPr>
          <p:cNvPr id="5" name="Espace réservé du pied de page 4"/>
          <p:cNvSpPr>
            <a:spLocks noGrp="1"/>
          </p:cNvSpPr>
          <p:nvPr>
            <p:ph type="ftr" sz="quarter" idx="11"/>
          </p:nvPr>
        </p:nvSpPr>
        <p:spPr/>
        <p:txBody>
          <a:bodyPr/>
          <a:lstStyle/>
          <a:p>
            <a:endParaRPr lang="fr-CH" dirty="0"/>
          </a:p>
        </p:txBody>
      </p:sp>
      <p:sp>
        <p:nvSpPr>
          <p:cNvPr id="6" name="Espace réservé du numéro de diapositive 5"/>
          <p:cNvSpPr>
            <a:spLocks noGrp="1"/>
          </p:cNvSpPr>
          <p:nvPr>
            <p:ph type="sldNum" sz="quarter" idx="12"/>
          </p:nvPr>
        </p:nvSpPr>
        <p:spPr/>
        <p:txBody>
          <a:bodyPr/>
          <a:lstStyle/>
          <a:p>
            <a:fld id="{73D2490B-219B-4AD8-BC74-9FAAC9CFA9F4}" type="slidenum">
              <a:rPr lang="fr-CH" smtClean="0"/>
              <a:t>‹N°›</a:t>
            </a:fld>
            <a:endParaRPr lang="fr-CH" dirty="0"/>
          </a:p>
        </p:txBody>
      </p:sp>
    </p:spTree>
    <p:extLst>
      <p:ext uri="{BB962C8B-B14F-4D97-AF65-F5344CB8AC3E}">
        <p14:creationId xmlns:p14="http://schemas.microsoft.com/office/powerpoint/2010/main" val="3411396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H"/>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p:cNvSpPr>
            <a:spLocks noGrp="1"/>
          </p:cNvSpPr>
          <p:nvPr>
            <p:ph type="dt" sz="half" idx="10"/>
          </p:nvPr>
        </p:nvSpPr>
        <p:spPr/>
        <p:txBody>
          <a:bodyPr/>
          <a:lstStyle/>
          <a:p>
            <a:fld id="{065905CE-2D33-48D0-A938-872BD99EA656}" type="datetimeFigureOut">
              <a:rPr lang="fr-CH" smtClean="0"/>
              <a:t>14.05.2025</a:t>
            </a:fld>
            <a:endParaRPr lang="fr-CH" dirty="0"/>
          </a:p>
        </p:txBody>
      </p:sp>
      <p:sp>
        <p:nvSpPr>
          <p:cNvPr id="5" name="Espace réservé du pied de page 4"/>
          <p:cNvSpPr>
            <a:spLocks noGrp="1"/>
          </p:cNvSpPr>
          <p:nvPr>
            <p:ph type="ftr" sz="quarter" idx="11"/>
          </p:nvPr>
        </p:nvSpPr>
        <p:spPr/>
        <p:txBody>
          <a:bodyPr/>
          <a:lstStyle/>
          <a:p>
            <a:endParaRPr lang="fr-CH" dirty="0"/>
          </a:p>
        </p:txBody>
      </p:sp>
      <p:sp>
        <p:nvSpPr>
          <p:cNvPr id="6" name="Espace réservé du numéro de diapositive 5"/>
          <p:cNvSpPr>
            <a:spLocks noGrp="1"/>
          </p:cNvSpPr>
          <p:nvPr>
            <p:ph type="sldNum" sz="quarter" idx="12"/>
          </p:nvPr>
        </p:nvSpPr>
        <p:spPr/>
        <p:txBody>
          <a:bodyPr/>
          <a:lstStyle/>
          <a:p>
            <a:fld id="{73D2490B-219B-4AD8-BC74-9FAAC9CFA9F4}" type="slidenum">
              <a:rPr lang="fr-CH" smtClean="0"/>
              <a:t>‹N°›</a:t>
            </a:fld>
            <a:endParaRPr lang="fr-CH" dirty="0"/>
          </a:p>
        </p:txBody>
      </p:sp>
    </p:spTree>
    <p:extLst>
      <p:ext uri="{BB962C8B-B14F-4D97-AF65-F5344CB8AC3E}">
        <p14:creationId xmlns:p14="http://schemas.microsoft.com/office/powerpoint/2010/main" val="3313474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H"/>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065905CE-2D33-48D0-A938-872BD99EA656}" type="datetimeFigureOut">
              <a:rPr lang="fr-CH" smtClean="0"/>
              <a:t>14.05.2025</a:t>
            </a:fld>
            <a:endParaRPr lang="fr-CH" dirty="0"/>
          </a:p>
        </p:txBody>
      </p:sp>
      <p:sp>
        <p:nvSpPr>
          <p:cNvPr id="5" name="Espace réservé du pied de page 4"/>
          <p:cNvSpPr>
            <a:spLocks noGrp="1"/>
          </p:cNvSpPr>
          <p:nvPr>
            <p:ph type="ftr" sz="quarter" idx="11"/>
          </p:nvPr>
        </p:nvSpPr>
        <p:spPr/>
        <p:txBody>
          <a:bodyPr/>
          <a:lstStyle/>
          <a:p>
            <a:endParaRPr lang="fr-CH" dirty="0"/>
          </a:p>
        </p:txBody>
      </p:sp>
      <p:sp>
        <p:nvSpPr>
          <p:cNvPr id="6" name="Espace réservé du numéro de diapositive 5"/>
          <p:cNvSpPr>
            <a:spLocks noGrp="1"/>
          </p:cNvSpPr>
          <p:nvPr>
            <p:ph type="sldNum" sz="quarter" idx="12"/>
          </p:nvPr>
        </p:nvSpPr>
        <p:spPr/>
        <p:txBody>
          <a:bodyPr/>
          <a:lstStyle/>
          <a:p>
            <a:fld id="{73D2490B-219B-4AD8-BC74-9FAAC9CFA9F4}" type="slidenum">
              <a:rPr lang="fr-CH" smtClean="0"/>
              <a:t>‹N°›</a:t>
            </a:fld>
            <a:endParaRPr lang="fr-CH" dirty="0"/>
          </a:p>
        </p:txBody>
      </p:sp>
    </p:spTree>
    <p:extLst>
      <p:ext uri="{BB962C8B-B14F-4D97-AF65-F5344CB8AC3E}">
        <p14:creationId xmlns:p14="http://schemas.microsoft.com/office/powerpoint/2010/main" val="2483747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H"/>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e la date 4"/>
          <p:cNvSpPr>
            <a:spLocks noGrp="1"/>
          </p:cNvSpPr>
          <p:nvPr>
            <p:ph type="dt" sz="half" idx="10"/>
          </p:nvPr>
        </p:nvSpPr>
        <p:spPr/>
        <p:txBody>
          <a:bodyPr/>
          <a:lstStyle/>
          <a:p>
            <a:fld id="{065905CE-2D33-48D0-A938-872BD99EA656}" type="datetimeFigureOut">
              <a:rPr lang="fr-CH" smtClean="0"/>
              <a:t>14.05.2025</a:t>
            </a:fld>
            <a:endParaRPr lang="fr-CH" dirty="0"/>
          </a:p>
        </p:txBody>
      </p:sp>
      <p:sp>
        <p:nvSpPr>
          <p:cNvPr id="6" name="Espace réservé du pied de page 5"/>
          <p:cNvSpPr>
            <a:spLocks noGrp="1"/>
          </p:cNvSpPr>
          <p:nvPr>
            <p:ph type="ftr" sz="quarter" idx="11"/>
          </p:nvPr>
        </p:nvSpPr>
        <p:spPr/>
        <p:txBody>
          <a:bodyPr/>
          <a:lstStyle/>
          <a:p>
            <a:endParaRPr lang="fr-CH" dirty="0"/>
          </a:p>
        </p:txBody>
      </p:sp>
      <p:sp>
        <p:nvSpPr>
          <p:cNvPr id="7" name="Espace réservé du numéro de diapositive 6"/>
          <p:cNvSpPr>
            <a:spLocks noGrp="1"/>
          </p:cNvSpPr>
          <p:nvPr>
            <p:ph type="sldNum" sz="quarter" idx="12"/>
          </p:nvPr>
        </p:nvSpPr>
        <p:spPr/>
        <p:txBody>
          <a:bodyPr/>
          <a:lstStyle/>
          <a:p>
            <a:fld id="{73D2490B-219B-4AD8-BC74-9FAAC9CFA9F4}" type="slidenum">
              <a:rPr lang="fr-CH" smtClean="0"/>
              <a:t>‹N°›</a:t>
            </a:fld>
            <a:endParaRPr lang="fr-CH" dirty="0"/>
          </a:p>
        </p:txBody>
      </p:sp>
    </p:spTree>
    <p:extLst>
      <p:ext uri="{BB962C8B-B14F-4D97-AF65-F5344CB8AC3E}">
        <p14:creationId xmlns:p14="http://schemas.microsoft.com/office/powerpoint/2010/main" val="3535804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endParaRPr lang="fr-CH"/>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7" name="Espace réservé de la date 6"/>
          <p:cNvSpPr>
            <a:spLocks noGrp="1"/>
          </p:cNvSpPr>
          <p:nvPr>
            <p:ph type="dt" sz="half" idx="10"/>
          </p:nvPr>
        </p:nvSpPr>
        <p:spPr/>
        <p:txBody>
          <a:bodyPr/>
          <a:lstStyle/>
          <a:p>
            <a:fld id="{065905CE-2D33-48D0-A938-872BD99EA656}" type="datetimeFigureOut">
              <a:rPr lang="fr-CH" smtClean="0"/>
              <a:t>14.05.2025</a:t>
            </a:fld>
            <a:endParaRPr lang="fr-CH" dirty="0"/>
          </a:p>
        </p:txBody>
      </p:sp>
      <p:sp>
        <p:nvSpPr>
          <p:cNvPr id="8" name="Espace réservé du pied de page 7"/>
          <p:cNvSpPr>
            <a:spLocks noGrp="1"/>
          </p:cNvSpPr>
          <p:nvPr>
            <p:ph type="ftr" sz="quarter" idx="11"/>
          </p:nvPr>
        </p:nvSpPr>
        <p:spPr/>
        <p:txBody>
          <a:bodyPr/>
          <a:lstStyle/>
          <a:p>
            <a:endParaRPr lang="fr-CH" dirty="0"/>
          </a:p>
        </p:txBody>
      </p:sp>
      <p:sp>
        <p:nvSpPr>
          <p:cNvPr id="9" name="Espace réservé du numéro de diapositive 8"/>
          <p:cNvSpPr>
            <a:spLocks noGrp="1"/>
          </p:cNvSpPr>
          <p:nvPr>
            <p:ph type="sldNum" sz="quarter" idx="12"/>
          </p:nvPr>
        </p:nvSpPr>
        <p:spPr/>
        <p:txBody>
          <a:bodyPr/>
          <a:lstStyle/>
          <a:p>
            <a:fld id="{73D2490B-219B-4AD8-BC74-9FAAC9CFA9F4}" type="slidenum">
              <a:rPr lang="fr-CH" smtClean="0"/>
              <a:t>‹N°›</a:t>
            </a:fld>
            <a:endParaRPr lang="fr-CH" dirty="0"/>
          </a:p>
        </p:txBody>
      </p:sp>
    </p:spTree>
    <p:extLst>
      <p:ext uri="{BB962C8B-B14F-4D97-AF65-F5344CB8AC3E}">
        <p14:creationId xmlns:p14="http://schemas.microsoft.com/office/powerpoint/2010/main" val="2392718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H"/>
          </a:p>
        </p:txBody>
      </p:sp>
      <p:sp>
        <p:nvSpPr>
          <p:cNvPr id="3" name="Espace réservé de la date 2"/>
          <p:cNvSpPr>
            <a:spLocks noGrp="1"/>
          </p:cNvSpPr>
          <p:nvPr>
            <p:ph type="dt" sz="half" idx="10"/>
          </p:nvPr>
        </p:nvSpPr>
        <p:spPr/>
        <p:txBody>
          <a:bodyPr/>
          <a:lstStyle/>
          <a:p>
            <a:fld id="{065905CE-2D33-48D0-A938-872BD99EA656}" type="datetimeFigureOut">
              <a:rPr lang="fr-CH" smtClean="0"/>
              <a:t>14.05.2025</a:t>
            </a:fld>
            <a:endParaRPr lang="fr-CH" dirty="0"/>
          </a:p>
        </p:txBody>
      </p:sp>
      <p:sp>
        <p:nvSpPr>
          <p:cNvPr id="4" name="Espace réservé du pied de page 3"/>
          <p:cNvSpPr>
            <a:spLocks noGrp="1"/>
          </p:cNvSpPr>
          <p:nvPr>
            <p:ph type="ftr" sz="quarter" idx="11"/>
          </p:nvPr>
        </p:nvSpPr>
        <p:spPr/>
        <p:txBody>
          <a:bodyPr/>
          <a:lstStyle/>
          <a:p>
            <a:endParaRPr lang="fr-CH" dirty="0"/>
          </a:p>
        </p:txBody>
      </p:sp>
      <p:sp>
        <p:nvSpPr>
          <p:cNvPr id="5" name="Espace réservé du numéro de diapositive 4"/>
          <p:cNvSpPr>
            <a:spLocks noGrp="1"/>
          </p:cNvSpPr>
          <p:nvPr>
            <p:ph type="sldNum" sz="quarter" idx="12"/>
          </p:nvPr>
        </p:nvSpPr>
        <p:spPr/>
        <p:txBody>
          <a:bodyPr/>
          <a:lstStyle/>
          <a:p>
            <a:fld id="{73D2490B-219B-4AD8-BC74-9FAAC9CFA9F4}" type="slidenum">
              <a:rPr lang="fr-CH" smtClean="0"/>
              <a:t>‹N°›</a:t>
            </a:fld>
            <a:endParaRPr lang="fr-CH" dirty="0"/>
          </a:p>
        </p:txBody>
      </p:sp>
    </p:spTree>
    <p:extLst>
      <p:ext uri="{BB962C8B-B14F-4D97-AF65-F5344CB8AC3E}">
        <p14:creationId xmlns:p14="http://schemas.microsoft.com/office/powerpoint/2010/main" val="2417894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65905CE-2D33-48D0-A938-872BD99EA656}" type="datetimeFigureOut">
              <a:rPr lang="fr-CH" smtClean="0"/>
              <a:t>14.05.2025</a:t>
            </a:fld>
            <a:endParaRPr lang="fr-CH" dirty="0"/>
          </a:p>
        </p:txBody>
      </p:sp>
      <p:sp>
        <p:nvSpPr>
          <p:cNvPr id="3" name="Espace réservé du pied de page 2"/>
          <p:cNvSpPr>
            <a:spLocks noGrp="1"/>
          </p:cNvSpPr>
          <p:nvPr>
            <p:ph type="ftr" sz="quarter" idx="11"/>
          </p:nvPr>
        </p:nvSpPr>
        <p:spPr/>
        <p:txBody>
          <a:bodyPr/>
          <a:lstStyle/>
          <a:p>
            <a:endParaRPr lang="fr-CH" dirty="0"/>
          </a:p>
        </p:txBody>
      </p:sp>
      <p:sp>
        <p:nvSpPr>
          <p:cNvPr id="4" name="Espace réservé du numéro de diapositive 3"/>
          <p:cNvSpPr>
            <a:spLocks noGrp="1"/>
          </p:cNvSpPr>
          <p:nvPr>
            <p:ph type="sldNum" sz="quarter" idx="12"/>
          </p:nvPr>
        </p:nvSpPr>
        <p:spPr/>
        <p:txBody>
          <a:bodyPr/>
          <a:lstStyle/>
          <a:p>
            <a:fld id="{73D2490B-219B-4AD8-BC74-9FAAC9CFA9F4}" type="slidenum">
              <a:rPr lang="fr-CH" smtClean="0"/>
              <a:t>‹N°›</a:t>
            </a:fld>
            <a:endParaRPr lang="fr-CH" dirty="0"/>
          </a:p>
        </p:txBody>
      </p:sp>
    </p:spTree>
    <p:extLst>
      <p:ext uri="{BB962C8B-B14F-4D97-AF65-F5344CB8AC3E}">
        <p14:creationId xmlns:p14="http://schemas.microsoft.com/office/powerpoint/2010/main" val="548452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H"/>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065905CE-2D33-48D0-A938-872BD99EA656}" type="datetimeFigureOut">
              <a:rPr lang="fr-CH" smtClean="0"/>
              <a:t>14.05.2025</a:t>
            </a:fld>
            <a:endParaRPr lang="fr-CH" dirty="0"/>
          </a:p>
        </p:txBody>
      </p:sp>
      <p:sp>
        <p:nvSpPr>
          <p:cNvPr id="6" name="Espace réservé du pied de page 5"/>
          <p:cNvSpPr>
            <a:spLocks noGrp="1"/>
          </p:cNvSpPr>
          <p:nvPr>
            <p:ph type="ftr" sz="quarter" idx="11"/>
          </p:nvPr>
        </p:nvSpPr>
        <p:spPr/>
        <p:txBody>
          <a:bodyPr/>
          <a:lstStyle/>
          <a:p>
            <a:endParaRPr lang="fr-CH" dirty="0"/>
          </a:p>
        </p:txBody>
      </p:sp>
      <p:sp>
        <p:nvSpPr>
          <p:cNvPr id="7" name="Espace réservé du numéro de diapositive 6"/>
          <p:cNvSpPr>
            <a:spLocks noGrp="1"/>
          </p:cNvSpPr>
          <p:nvPr>
            <p:ph type="sldNum" sz="quarter" idx="12"/>
          </p:nvPr>
        </p:nvSpPr>
        <p:spPr/>
        <p:txBody>
          <a:bodyPr/>
          <a:lstStyle/>
          <a:p>
            <a:fld id="{73D2490B-219B-4AD8-BC74-9FAAC9CFA9F4}" type="slidenum">
              <a:rPr lang="fr-CH" smtClean="0"/>
              <a:t>‹N°›</a:t>
            </a:fld>
            <a:endParaRPr lang="fr-CH" dirty="0"/>
          </a:p>
        </p:txBody>
      </p:sp>
    </p:spTree>
    <p:extLst>
      <p:ext uri="{BB962C8B-B14F-4D97-AF65-F5344CB8AC3E}">
        <p14:creationId xmlns:p14="http://schemas.microsoft.com/office/powerpoint/2010/main" val="41895392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9" name="Espace réservé du texte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a:p>
            <a:pPr lvl="4"/>
            <a:r>
              <a:rPr lang="fr-CH" dirty="0"/>
              <a:t>Cinquième niveau</a:t>
            </a: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endParaRPr lang="fr-CH" dirty="0"/>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fr-CH" dirty="0"/>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A71F2480-DA45-4F00-B41A-573E32F803A4}" type="slidenum">
              <a:rPr lang="fr-CH"/>
              <a:pPr>
                <a:defRPr/>
              </a:pPr>
              <a:t>‹N°›</a:t>
            </a:fld>
            <a:endParaRPr lang="fr-CH" dirty="0"/>
          </a:p>
        </p:txBody>
      </p:sp>
      <p:cxnSp>
        <p:nvCxnSpPr>
          <p:cNvPr id="9" name="Connecteur droit 8"/>
          <p:cNvCxnSpPr/>
          <p:nvPr/>
        </p:nvCxnSpPr>
        <p:spPr>
          <a:xfrm>
            <a:off x="571500" y="1500188"/>
            <a:ext cx="11049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a:off x="571500" y="6215063"/>
            <a:ext cx="110490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 name="Imag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08652" y="36468"/>
            <a:ext cx="2374697" cy="1422446"/>
          </a:xfrm>
          <a:prstGeom prst="rect">
            <a:avLst/>
          </a:prstGeom>
        </p:spPr>
      </p:pic>
    </p:spTree>
  </p:cSld>
  <p:clrMap bg1="lt1" tx1="dk1" bg2="lt2" tx2="dk2" accent1="accent1" accent2="accent2" accent3="accent3" accent4="accent4" accent5="accent5" accent6="accent6" hlink="hlink" folHlink="folHlink"/>
  <p:sldLayoutIdLst>
    <p:sldLayoutId id="2147483672" r:id="rId1"/>
  </p:sldLayoutIdLst>
  <p:hf hdr="0" ftr="0"/>
  <p:txStyles>
    <p:titleStyle>
      <a:lvl1pPr algn="l" rtl="0" eaLnBrk="1" fontAlgn="base" hangingPunct="1">
        <a:spcBef>
          <a:spcPct val="0"/>
        </a:spcBef>
        <a:spcAft>
          <a:spcPct val="0"/>
        </a:spcAft>
        <a:defRPr sz="3600" kern="1200">
          <a:solidFill>
            <a:srgbClr val="0B5395"/>
          </a:solidFill>
          <a:latin typeface="+mj-lt"/>
          <a:ea typeface="+mj-ea"/>
          <a:cs typeface="+mj-cs"/>
        </a:defRPr>
      </a:lvl1pPr>
      <a:lvl2pPr algn="l" rtl="0" eaLnBrk="1" fontAlgn="base" hangingPunct="1">
        <a:spcBef>
          <a:spcPct val="0"/>
        </a:spcBef>
        <a:spcAft>
          <a:spcPct val="0"/>
        </a:spcAft>
        <a:defRPr sz="3600">
          <a:solidFill>
            <a:srgbClr val="0B5395"/>
          </a:solidFill>
          <a:latin typeface="Calibri" pitchFamily="34" charset="0"/>
        </a:defRPr>
      </a:lvl2pPr>
      <a:lvl3pPr algn="l" rtl="0" eaLnBrk="1" fontAlgn="base" hangingPunct="1">
        <a:spcBef>
          <a:spcPct val="0"/>
        </a:spcBef>
        <a:spcAft>
          <a:spcPct val="0"/>
        </a:spcAft>
        <a:defRPr sz="3600">
          <a:solidFill>
            <a:srgbClr val="0B5395"/>
          </a:solidFill>
          <a:latin typeface="Calibri" pitchFamily="34" charset="0"/>
        </a:defRPr>
      </a:lvl3pPr>
      <a:lvl4pPr algn="l" rtl="0" eaLnBrk="1" fontAlgn="base" hangingPunct="1">
        <a:spcBef>
          <a:spcPct val="0"/>
        </a:spcBef>
        <a:spcAft>
          <a:spcPct val="0"/>
        </a:spcAft>
        <a:defRPr sz="3600">
          <a:solidFill>
            <a:srgbClr val="0B5395"/>
          </a:solidFill>
          <a:latin typeface="Calibri" pitchFamily="34" charset="0"/>
        </a:defRPr>
      </a:lvl4pPr>
      <a:lvl5pPr algn="l" rtl="0" eaLnBrk="1" fontAlgn="base" hangingPunct="1">
        <a:spcBef>
          <a:spcPct val="0"/>
        </a:spcBef>
        <a:spcAft>
          <a:spcPct val="0"/>
        </a:spcAft>
        <a:defRPr sz="3600">
          <a:solidFill>
            <a:srgbClr val="0B5395"/>
          </a:solidFill>
          <a:latin typeface="Calibri" pitchFamily="34" charset="0"/>
        </a:defRPr>
      </a:lvl5pPr>
      <a:lvl6pPr marL="457200" algn="l" rtl="0" eaLnBrk="1" fontAlgn="base" hangingPunct="1">
        <a:spcBef>
          <a:spcPct val="0"/>
        </a:spcBef>
        <a:spcAft>
          <a:spcPct val="0"/>
        </a:spcAft>
        <a:defRPr sz="3600">
          <a:solidFill>
            <a:srgbClr val="0B5395"/>
          </a:solidFill>
          <a:latin typeface="Calibri" pitchFamily="34" charset="0"/>
        </a:defRPr>
      </a:lvl6pPr>
      <a:lvl7pPr marL="914400" algn="l" rtl="0" eaLnBrk="1" fontAlgn="base" hangingPunct="1">
        <a:spcBef>
          <a:spcPct val="0"/>
        </a:spcBef>
        <a:spcAft>
          <a:spcPct val="0"/>
        </a:spcAft>
        <a:defRPr sz="3600">
          <a:solidFill>
            <a:srgbClr val="0B5395"/>
          </a:solidFill>
          <a:latin typeface="Calibri" pitchFamily="34" charset="0"/>
        </a:defRPr>
      </a:lvl7pPr>
      <a:lvl8pPr marL="1371600" algn="l" rtl="0" eaLnBrk="1" fontAlgn="base" hangingPunct="1">
        <a:spcBef>
          <a:spcPct val="0"/>
        </a:spcBef>
        <a:spcAft>
          <a:spcPct val="0"/>
        </a:spcAft>
        <a:defRPr sz="3600">
          <a:solidFill>
            <a:srgbClr val="0B5395"/>
          </a:solidFill>
          <a:latin typeface="Calibri" pitchFamily="34" charset="0"/>
        </a:defRPr>
      </a:lvl8pPr>
      <a:lvl9pPr marL="1828800" algn="l" rtl="0" eaLnBrk="1" fontAlgn="base" hangingPunct="1">
        <a:spcBef>
          <a:spcPct val="0"/>
        </a:spcBef>
        <a:spcAft>
          <a:spcPct val="0"/>
        </a:spcAft>
        <a:defRPr sz="3600">
          <a:solidFill>
            <a:srgbClr val="0B5395"/>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H"/>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5905CE-2D33-48D0-A938-872BD99EA656}" type="datetimeFigureOut">
              <a:rPr lang="fr-CH" smtClean="0"/>
              <a:t>14.05.2025</a:t>
            </a:fld>
            <a:endParaRPr lang="fr-CH" dirty="0"/>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dirty="0"/>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2490B-219B-4AD8-BC74-9FAAC9CFA9F4}" type="slidenum">
              <a:rPr lang="fr-CH" smtClean="0"/>
              <a:t>‹N°›</a:t>
            </a:fld>
            <a:endParaRPr lang="fr-CH" dirty="0"/>
          </a:p>
        </p:txBody>
      </p:sp>
    </p:spTree>
    <p:extLst>
      <p:ext uri="{BB962C8B-B14F-4D97-AF65-F5344CB8AC3E}">
        <p14:creationId xmlns:p14="http://schemas.microsoft.com/office/powerpoint/2010/main" val="156684185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221" y="152378"/>
            <a:ext cx="2776928" cy="2217844"/>
          </a:xfrm>
          <a:prstGeom prst="rect">
            <a:avLst/>
          </a:prstGeom>
        </p:spPr>
      </p:pic>
      <p:sp>
        <p:nvSpPr>
          <p:cNvPr id="8" name="Text Box 5"/>
          <p:cNvSpPr txBox="1">
            <a:spLocks noChangeArrowheads="1"/>
          </p:cNvSpPr>
          <p:nvPr/>
        </p:nvSpPr>
        <p:spPr bwMode="auto">
          <a:xfrm>
            <a:off x="3746937" y="2338938"/>
            <a:ext cx="7784974" cy="954107"/>
          </a:xfrm>
          <a:prstGeom prst="rect">
            <a:avLst/>
          </a:prstGeom>
          <a:noFill/>
          <a:ln w="9525">
            <a:noFill/>
            <a:miter lim="800000"/>
            <a:headEnd/>
            <a:tailEnd/>
          </a:ln>
        </p:spPr>
        <p:txBody>
          <a:bodyPr wrap="square">
            <a:spAutoFit/>
          </a:bodyPr>
          <a:lstStyle/>
          <a:p>
            <a:pPr algn="ctr"/>
            <a:r>
              <a:rPr lang="fr-CH" sz="2800" b="1" dirty="0">
                <a:latin typeface="Tahoma" pitchFamily="34" charset="0"/>
              </a:rPr>
              <a:t>Comptes et gestion de la Ville du Locle</a:t>
            </a:r>
          </a:p>
          <a:p>
            <a:pPr algn="ctr"/>
            <a:r>
              <a:rPr lang="fr-CH" sz="2800" b="1" dirty="0">
                <a:latin typeface="Tahoma" pitchFamily="34" charset="0"/>
              </a:rPr>
              <a:t>2024</a:t>
            </a:r>
          </a:p>
        </p:txBody>
      </p:sp>
      <p:sp>
        <p:nvSpPr>
          <p:cNvPr id="10" name="Text Box 5"/>
          <p:cNvSpPr txBox="1">
            <a:spLocks noChangeArrowheads="1"/>
          </p:cNvSpPr>
          <p:nvPr/>
        </p:nvSpPr>
        <p:spPr bwMode="auto">
          <a:xfrm>
            <a:off x="295274" y="6269870"/>
            <a:ext cx="9426242" cy="369332"/>
          </a:xfrm>
          <a:prstGeom prst="rect">
            <a:avLst/>
          </a:prstGeom>
          <a:noFill/>
          <a:ln w="9525">
            <a:noFill/>
            <a:miter lim="800000"/>
            <a:headEnd/>
            <a:tailEnd/>
          </a:ln>
        </p:spPr>
        <p:txBody>
          <a:bodyPr wrap="square">
            <a:spAutoFit/>
          </a:bodyPr>
          <a:lstStyle/>
          <a:p>
            <a:r>
              <a:rPr lang="fr-CH" dirty="0"/>
              <a:t>Conférence de presse – 14 mai 2025</a:t>
            </a:r>
          </a:p>
        </p:txBody>
      </p:sp>
      <p:sp>
        <p:nvSpPr>
          <p:cNvPr id="6" name="Text Box 5"/>
          <p:cNvSpPr txBox="1">
            <a:spLocks noChangeArrowheads="1"/>
          </p:cNvSpPr>
          <p:nvPr/>
        </p:nvSpPr>
        <p:spPr bwMode="auto">
          <a:xfrm>
            <a:off x="2372214" y="5084535"/>
            <a:ext cx="4763500" cy="400110"/>
          </a:xfrm>
          <a:prstGeom prst="rect">
            <a:avLst/>
          </a:prstGeom>
          <a:noFill/>
          <a:ln w="9525">
            <a:noFill/>
            <a:miter lim="800000"/>
            <a:headEnd/>
            <a:tailEnd/>
          </a:ln>
        </p:spPr>
        <p:txBody>
          <a:bodyPr wrap="square">
            <a:spAutoFit/>
          </a:bodyPr>
          <a:lstStyle/>
          <a:p>
            <a:r>
              <a:rPr lang="fr-CH" sz="2000" dirty="0">
                <a:latin typeface="Gabriola" panose="04040605051002020D02" pitchFamily="82" charset="0"/>
              </a:rPr>
              <a:t>2024 –Campagne de promotion exogène</a:t>
            </a:r>
          </a:p>
        </p:txBody>
      </p:sp>
      <p:pic>
        <p:nvPicPr>
          <p:cNvPr id="3" name="Image 2"/>
          <p:cNvPicPr>
            <a:picLocks noChangeAspect="1"/>
          </p:cNvPicPr>
          <p:nvPr/>
        </p:nvPicPr>
        <p:blipFill>
          <a:blip r:embed="rId4"/>
          <a:stretch>
            <a:fillRect/>
          </a:stretch>
        </p:blipFill>
        <p:spPr>
          <a:xfrm rot="19855373">
            <a:off x="9882574" y="5180288"/>
            <a:ext cx="1962424" cy="1171739"/>
          </a:xfrm>
          <a:prstGeom prst="rect">
            <a:avLst/>
          </a:prstGeom>
        </p:spPr>
      </p:pic>
      <p:pic>
        <p:nvPicPr>
          <p:cNvPr id="4" name="Image 3"/>
          <p:cNvPicPr>
            <a:picLocks noChangeAspect="1"/>
          </p:cNvPicPr>
          <p:nvPr/>
        </p:nvPicPr>
        <p:blipFill>
          <a:blip r:embed="rId5"/>
          <a:stretch>
            <a:fillRect/>
          </a:stretch>
        </p:blipFill>
        <p:spPr>
          <a:xfrm>
            <a:off x="442221" y="3175275"/>
            <a:ext cx="1929993" cy="2757133"/>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1"/>
          </p:nvPr>
        </p:nvSpPr>
        <p:spPr/>
        <p:txBody>
          <a:bodyPr/>
          <a:lstStyle/>
          <a:p>
            <a:pPr>
              <a:defRPr/>
            </a:pPr>
            <a:fld id="{95D8DB21-C48B-4F0E-8662-87ADDB728C12}" type="slidenum">
              <a:rPr lang="fr-CH" smtClean="0"/>
              <a:pPr>
                <a:defRPr/>
              </a:pPr>
              <a:t>10</a:t>
            </a:fld>
            <a:endParaRPr lang="fr-CH" dirty="0"/>
          </a:p>
        </p:txBody>
      </p:sp>
      <p:sp>
        <p:nvSpPr>
          <p:cNvPr id="2" name="Espace réservé du contenu 1"/>
          <p:cNvSpPr>
            <a:spLocks noGrp="1"/>
          </p:cNvSpPr>
          <p:nvPr>
            <p:ph idx="1"/>
          </p:nvPr>
        </p:nvSpPr>
        <p:spPr>
          <a:xfrm>
            <a:off x="322847" y="1455752"/>
            <a:ext cx="11490157" cy="4716447"/>
          </a:xfrm>
        </p:spPr>
        <p:txBody>
          <a:bodyPr>
            <a:normAutofit/>
          </a:bodyPr>
          <a:lstStyle/>
          <a:p>
            <a:pPr marL="0" indent="0">
              <a:buNone/>
              <a:tabLst>
                <a:tab pos="10226675" algn="r"/>
              </a:tabLst>
            </a:pPr>
            <a:r>
              <a:rPr lang="fr-CH" sz="2400" b="1" dirty="0"/>
              <a:t>3. Réévaluation actions Viteos - </a:t>
            </a:r>
            <a:r>
              <a:rPr lang="fr-CH" sz="2400" b="1" u="sng" dirty="0">
                <a:solidFill>
                  <a:srgbClr val="FF0000"/>
                </a:solidFill>
              </a:rPr>
              <a:t>amélioration</a:t>
            </a:r>
            <a:r>
              <a:rPr lang="fr-CH" sz="2400" b="1" dirty="0"/>
              <a:t> de 	Fr. 422’900.-</a:t>
            </a:r>
          </a:p>
          <a:p>
            <a:pPr marL="0" indent="0">
              <a:buNone/>
              <a:tabLst>
                <a:tab pos="10226675" algn="r"/>
              </a:tabLst>
            </a:pPr>
            <a:r>
              <a:rPr lang="fr-CH" sz="2000" dirty="0"/>
              <a:t>Mise à jour chaque année en fonction de la performance réalisée par Viteos</a:t>
            </a:r>
          </a:p>
          <a:p>
            <a:pPr marL="0" indent="0">
              <a:buNone/>
              <a:tabLst>
                <a:tab pos="10226675" algn="r"/>
              </a:tabLst>
            </a:pPr>
            <a:r>
              <a:rPr lang="fr-CH" sz="2000" dirty="0"/>
              <a:t>Réévaluation de 2.8 millions (budget 2.4 </a:t>
            </a:r>
            <a:r>
              <a:rPr lang="fr-CH" sz="2000" dirty="0" err="1"/>
              <a:t>mios</a:t>
            </a:r>
            <a:r>
              <a:rPr lang="fr-CH" sz="2000" dirty="0"/>
              <a:t>) contre 1.4 million en 2023</a:t>
            </a:r>
          </a:p>
          <a:p>
            <a:pPr marL="0" indent="0">
              <a:buNone/>
              <a:tabLst>
                <a:tab pos="10226675" algn="r"/>
              </a:tabLst>
            </a:pPr>
            <a:r>
              <a:rPr lang="fr-CH" sz="2000" dirty="0"/>
              <a:t>Cela reste une recette non monétaire</a:t>
            </a:r>
          </a:p>
          <a:p>
            <a:pPr marL="0" indent="0">
              <a:buNone/>
              <a:tabLst>
                <a:tab pos="10226675" algn="r"/>
              </a:tabLst>
            </a:pPr>
            <a:endParaRPr lang="fr-CH" sz="2000" b="1" dirty="0"/>
          </a:p>
          <a:p>
            <a:pPr marL="0" indent="0">
              <a:buNone/>
              <a:tabLst>
                <a:tab pos="10226675" algn="r"/>
              </a:tabLst>
            </a:pPr>
            <a:r>
              <a:rPr lang="fr-CH" sz="2400" b="1" dirty="0"/>
              <a:t>4. Plus-value vente de terrain - </a:t>
            </a:r>
            <a:r>
              <a:rPr lang="fr-CH" sz="2400" b="1" u="sng" dirty="0">
                <a:solidFill>
                  <a:srgbClr val="FF0000"/>
                </a:solidFill>
              </a:rPr>
              <a:t>amélioration</a:t>
            </a:r>
            <a:r>
              <a:rPr lang="fr-CH" sz="2400" b="1" dirty="0"/>
              <a:t> de	Fr. 189’600.-</a:t>
            </a:r>
          </a:p>
          <a:p>
            <a:pPr marL="0" indent="0">
              <a:buNone/>
              <a:tabLst>
                <a:tab pos="10226675" algn="r"/>
              </a:tabLst>
            </a:pPr>
            <a:r>
              <a:rPr lang="fr-CH" sz="2000" dirty="0"/>
              <a:t>Différence entre prix de vente et valorisation comptable pour trois terrains</a:t>
            </a:r>
          </a:p>
          <a:p>
            <a:pPr marL="0" indent="0">
              <a:buNone/>
              <a:tabLst>
                <a:tab pos="10226675" algn="r"/>
              </a:tabLst>
            </a:pPr>
            <a:endParaRPr lang="fr-CH" sz="2400" b="1" dirty="0"/>
          </a:p>
          <a:p>
            <a:pPr marL="0" indent="0">
              <a:buNone/>
              <a:tabLst>
                <a:tab pos="10226675" algn="r"/>
              </a:tabLst>
            </a:pPr>
            <a:r>
              <a:rPr lang="fr-CH" sz="2400" b="1" dirty="0"/>
              <a:t>5. Récupération de subvention - </a:t>
            </a:r>
            <a:r>
              <a:rPr lang="fr-CH" sz="2400" b="1" u="sng" dirty="0">
                <a:solidFill>
                  <a:srgbClr val="FF0000"/>
                </a:solidFill>
              </a:rPr>
              <a:t>amélioration</a:t>
            </a:r>
            <a:r>
              <a:rPr lang="fr-CH" sz="2400" b="1" dirty="0"/>
              <a:t> de	Fr. 173’000.-</a:t>
            </a:r>
          </a:p>
          <a:p>
            <a:pPr marL="0" indent="0">
              <a:buNone/>
              <a:tabLst>
                <a:tab pos="10226675" algn="r"/>
              </a:tabLst>
            </a:pPr>
            <a:r>
              <a:rPr lang="fr-CH" sz="2000" dirty="0"/>
              <a:t>Retour d’une ancienne subvention destinée à l’encouragement à la construction</a:t>
            </a:r>
          </a:p>
          <a:p>
            <a:pPr marL="0" indent="0">
              <a:buNone/>
              <a:tabLst>
                <a:tab pos="10226675" algn="r"/>
              </a:tabLst>
            </a:pPr>
            <a:endParaRPr lang="fr-CH" sz="2000" dirty="0"/>
          </a:p>
        </p:txBody>
      </p:sp>
      <p:sp>
        <p:nvSpPr>
          <p:cNvPr id="6" name="ZoneTexte 5"/>
          <p:cNvSpPr txBox="1"/>
          <p:nvPr/>
        </p:nvSpPr>
        <p:spPr>
          <a:xfrm>
            <a:off x="2032802" y="324640"/>
            <a:ext cx="9914556" cy="461665"/>
          </a:xfrm>
          <a:prstGeom prst="rect">
            <a:avLst/>
          </a:prstGeom>
          <a:noFill/>
        </p:spPr>
        <p:txBody>
          <a:bodyPr wrap="square" rtlCol="0">
            <a:spAutoFit/>
          </a:bodyPr>
          <a:lstStyle/>
          <a:p>
            <a:r>
              <a:rPr lang="fr-CH" sz="2400" b="1" dirty="0">
                <a:solidFill>
                  <a:srgbClr val="009862"/>
                </a:solidFill>
                <a:latin typeface="+mn-lt"/>
              </a:rPr>
              <a:t>Compte d’exploitation : principales variations</a:t>
            </a:r>
          </a:p>
        </p:txBody>
      </p:sp>
    </p:spTree>
    <p:extLst>
      <p:ext uri="{BB962C8B-B14F-4D97-AF65-F5344CB8AC3E}">
        <p14:creationId xmlns:p14="http://schemas.microsoft.com/office/powerpoint/2010/main" val="1015227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1"/>
          </p:nvPr>
        </p:nvSpPr>
        <p:spPr/>
        <p:txBody>
          <a:bodyPr/>
          <a:lstStyle/>
          <a:p>
            <a:pPr>
              <a:defRPr/>
            </a:pPr>
            <a:fld id="{95D8DB21-C48B-4F0E-8662-87ADDB728C12}" type="slidenum">
              <a:rPr lang="fr-CH" smtClean="0"/>
              <a:pPr>
                <a:defRPr/>
              </a:pPr>
              <a:t>11</a:t>
            </a:fld>
            <a:endParaRPr lang="fr-CH" dirty="0"/>
          </a:p>
        </p:txBody>
      </p:sp>
      <p:sp>
        <p:nvSpPr>
          <p:cNvPr id="2" name="Espace réservé du contenu 1"/>
          <p:cNvSpPr>
            <a:spLocks noGrp="1"/>
          </p:cNvSpPr>
          <p:nvPr>
            <p:ph idx="1"/>
          </p:nvPr>
        </p:nvSpPr>
        <p:spPr>
          <a:xfrm>
            <a:off x="322847" y="1455752"/>
            <a:ext cx="11490157" cy="4716447"/>
          </a:xfrm>
        </p:spPr>
        <p:txBody>
          <a:bodyPr>
            <a:normAutofit/>
          </a:bodyPr>
          <a:lstStyle/>
          <a:p>
            <a:pPr marL="0" indent="0">
              <a:buNone/>
              <a:tabLst>
                <a:tab pos="10226675" algn="r"/>
              </a:tabLst>
            </a:pPr>
            <a:r>
              <a:rPr lang="fr-CH" sz="2400" b="1" dirty="0"/>
              <a:t>6. Perte sur débiteurs impôt pers. physiques - </a:t>
            </a:r>
            <a:r>
              <a:rPr lang="fr-CH" sz="2400" b="1" u="sng" dirty="0">
                <a:solidFill>
                  <a:srgbClr val="FF0000"/>
                </a:solidFill>
              </a:rPr>
              <a:t>dégradation</a:t>
            </a:r>
            <a:r>
              <a:rPr lang="fr-CH" sz="2400" b="1" dirty="0"/>
              <a:t> de 	Fr. 222’775.-</a:t>
            </a:r>
          </a:p>
          <a:p>
            <a:pPr marL="0" indent="0">
              <a:buNone/>
              <a:tabLst>
                <a:tab pos="10226675" algn="r"/>
              </a:tabLst>
            </a:pPr>
            <a:r>
              <a:rPr lang="fr-CH" sz="2000" dirty="0"/>
              <a:t>Fr. 515’112.- dans les comptes 2023 / Fr. 500’000.- au budget 2024</a:t>
            </a:r>
          </a:p>
          <a:p>
            <a:pPr marL="0" indent="0">
              <a:buNone/>
              <a:tabLst>
                <a:tab pos="10226675" algn="r"/>
              </a:tabLst>
            </a:pPr>
            <a:r>
              <a:rPr lang="fr-CH" sz="2000" dirty="0"/>
              <a:t>Fr. 722’775.- dans les comptes 2024 !</a:t>
            </a:r>
          </a:p>
          <a:p>
            <a:pPr marL="0" indent="0">
              <a:buNone/>
              <a:tabLst>
                <a:tab pos="10226675" algn="r"/>
              </a:tabLst>
            </a:pPr>
            <a:endParaRPr lang="fr-CH" sz="2000" dirty="0"/>
          </a:p>
          <a:p>
            <a:pPr>
              <a:buFont typeface="Wingdings" panose="05000000000000000000" pitchFamily="2" charset="2"/>
              <a:buChar char="F"/>
              <a:tabLst>
                <a:tab pos="10226675" algn="r"/>
              </a:tabLst>
            </a:pPr>
            <a:r>
              <a:rPr lang="fr-CH" sz="2400" dirty="0">
                <a:sym typeface="Wingdings" panose="05000000000000000000" pitchFamily="2" charset="2"/>
              </a:rPr>
              <a:t>+40.3% par rapport à 2023</a:t>
            </a:r>
          </a:p>
          <a:p>
            <a:pPr>
              <a:buFont typeface="Wingdings" panose="05000000000000000000" pitchFamily="2" charset="2"/>
              <a:buChar char="F"/>
              <a:tabLst>
                <a:tab pos="10226675" algn="r"/>
              </a:tabLst>
            </a:pPr>
            <a:r>
              <a:rPr lang="fr-CH" sz="2400" dirty="0">
                <a:sym typeface="Wingdings" panose="05000000000000000000" pitchFamily="2" charset="2"/>
              </a:rPr>
              <a:t>2.8 points d’impôt (1 point = Fr. 256’800.- en 2024) – coefficient au Locle de 69 points</a:t>
            </a:r>
          </a:p>
          <a:p>
            <a:pPr>
              <a:buFont typeface="Wingdings" panose="05000000000000000000" pitchFamily="2" charset="2"/>
              <a:buChar char="F"/>
              <a:tabLst>
                <a:tab pos="10226675" algn="r"/>
              </a:tabLst>
            </a:pPr>
            <a:r>
              <a:rPr lang="fr-CH" sz="2400" dirty="0">
                <a:sym typeface="Wingdings" panose="05000000000000000000" pitchFamily="2" charset="2"/>
              </a:rPr>
              <a:t>3.8% de perte sur débiteurs en 2024 (sur 20.4 millions de recettes totales en 2024)</a:t>
            </a:r>
          </a:p>
          <a:p>
            <a:pPr marL="0" indent="0">
              <a:buNone/>
              <a:tabLst>
                <a:tab pos="10226675" algn="r"/>
              </a:tabLst>
            </a:pPr>
            <a:endParaRPr lang="fr-CH" sz="2000" dirty="0">
              <a:sym typeface="Wingdings" panose="05000000000000000000" pitchFamily="2" charset="2"/>
            </a:endParaRPr>
          </a:p>
          <a:p>
            <a:pPr marL="0" indent="0">
              <a:buNone/>
              <a:tabLst>
                <a:tab pos="10226675" algn="r"/>
              </a:tabLst>
            </a:pPr>
            <a:endParaRPr lang="fr-CH" sz="2000" b="1" dirty="0"/>
          </a:p>
          <a:p>
            <a:pPr marL="0" indent="0" algn="ctr">
              <a:buNone/>
              <a:tabLst>
                <a:tab pos="10226675" algn="r"/>
              </a:tabLst>
            </a:pPr>
            <a:r>
              <a:rPr lang="fr-CH" sz="2400" b="1" dirty="0"/>
              <a:t>La paupérisation d’une partie de la population </a:t>
            </a:r>
            <a:r>
              <a:rPr lang="fr-CH" sz="2400" b="1" dirty="0" err="1"/>
              <a:t>locloise</a:t>
            </a:r>
            <a:r>
              <a:rPr lang="fr-CH" sz="2400" b="1" dirty="0"/>
              <a:t> est une préoccupation réelle du Conseil communal</a:t>
            </a:r>
          </a:p>
        </p:txBody>
      </p:sp>
      <p:sp>
        <p:nvSpPr>
          <p:cNvPr id="6" name="ZoneTexte 5"/>
          <p:cNvSpPr txBox="1"/>
          <p:nvPr/>
        </p:nvSpPr>
        <p:spPr>
          <a:xfrm>
            <a:off x="2032802" y="324640"/>
            <a:ext cx="9914556" cy="461665"/>
          </a:xfrm>
          <a:prstGeom prst="rect">
            <a:avLst/>
          </a:prstGeom>
          <a:noFill/>
        </p:spPr>
        <p:txBody>
          <a:bodyPr wrap="square" rtlCol="0">
            <a:spAutoFit/>
          </a:bodyPr>
          <a:lstStyle/>
          <a:p>
            <a:r>
              <a:rPr lang="fr-CH" sz="2400" b="1" dirty="0">
                <a:solidFill>
                  <a:srgbClr val="009862"/>
                </a:solidFill>
                <a:latin typeface="+mn-lt"/>
              </a:rPr>
              <a:t>Compte d’exploitation : principales variations</a:t>
            </a:r>
          </a:p>
        </p:txBody>
      </p:sp>
    </p:spTree>
    <p:extLst>
      <p:ext uri="{BB962C8B-B14F-4D97-AF65-F5344CB8AC3E}">
        <p14:creationId xmlns:p14="http://schemas.microsoft.com/office/powerpoint/2010/main" val="4284075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1"/>
          </p:nvPr>
        </p:nvSpPr>
        <p:spPr/>
        <p:txBody>
          <a:bodyPr/>
          <a:lstStyle/>
          <a:p>
            <a:pPr>
              <a:defRPr/>
            </a:pPr>
            <a:fld id="{95D8DB21-C48B-4F0E-8662-87ADDB728C12}" type="slidenum">
              <a:rPr lang="fr-CH" smtClean="0"/>
              <a:pPr>
                <a:defRPr/>
              </a:pPr>
              <a:t>12</a:t>
            </a:fld>
            <a:endParaRPr lang="fr-CH" dirty="0"/>
          </a:p>
        </p:txBody>
      </p:sp>
      <p:sp>
        <p:nvSpPr>
          <p:cNvPr id="2" name="Espace réservé du contenu 1"/>
          <p:cNvSpPr>
            <a:spLocks noGrp="1"/>
          </p:cNvSpPr>
          <p:nvPr>
            <p:ph idx="1"/>
          </p:nvPr>
        </p:nvSpPr>
        <p:spPr>
          <a:xfrm>
            <a:off x="360947" y="1277695"/>
            <a:ext cx="11490157" cy="4777930"/>
          </a:xfrm>
        </p:spPr>
        <p:txBody>
          <a:bodyPr>
            <a:normAutofit fontScale="92500" lnSpcReduction="10000"/>
          </a:bodyPr>
          <a:lstStyle/>
          <a:p>
            <a:pPr>
              <a:buFont typeface="Wingdings" panose="05000000000000000000" pitchFamily="2" charset="2"/>
              <a:buChar char="§"/>
              <a:tabLst>
                <a:tab pos="10226675" algn="r"/>
              </a:tabLst>
            </a:pPr>
            <a:r>
              <a:rPr lang="fr-CH" sz="2400" b="1" dirty="0"/>
              <a:t>Investissements bruts pour 2024	8.0 millions</a:t>
            </a:r>
          </a:p>
          <a:p>
            <a:pPr marL="0" indent="0">
              <a:buNone/>
              <a:tabLst>
                <a:tab pos="10226675" algn="r"/>
              </a:tabLst>
            </a:pPr>
            <a:endParaRPr lang="fr-CH" sz="2400" b="1" dirty="0"/>
          </a:p>
          <a:p>
            <a:pPr>
              <a:buFont typeface="Wingdings" panose="05000000000000000000" pitchFamily="2" charset="2"/>
              <a:buChar char="§"/>
              <a:tabLst>
                <a:tab pos="10226675" algn="r"/>
              </a:tabLst>
            </a:pPr>
            <a:r>
              <a:rPr lang="fr-CH" sz="2400" b="1" dirty="0"/>
              <a:t>Investissements nets pour 2024	7.3 millions</a:t>
            </a:r>
            <a:endParaRPr lang="fr-CH" sz="2400" u="sng" dirty="0"/>
          </a:p>
          <a:p>
            <a:pPr>
              <a:buFont typeface="Wingdings" panose="05000000000000000000" pitchFamily="2" charset="2"/>
              <a:buChar char="§"/>
              <a:tabLst>
                <a:tab pos="10226675" algn="r"/>
              </a:tabLst>
            </a:pPr>
            <a:endParaRPr lang="fr-CH" sz="2400" b="1" dirty="0"/>
          </a:p>
          <a:p>
            <a:pPr>
              <a:buFont typeface="Wingdings" panose="05000000000000000000" pitchFamily="2" charset="2"/>
              <a:buChar char="§"/>
              <a:tabLst>
                <a:tab pos="10226675" algn="r"/>
              </a:tabLst>
            </a:pPr>
            <a:r>
              <a:rPr lang="fr-CH" sz="2400" b="1" dirty="0"/>
              <a:t>Investissements bruts au budget 2024	13.8 millions</a:t>
            </a:r>
          </a:p>
          <a:p>
            <a:pPr>
              <a:buFont typeface="Wingdings" panose="05000000000000000000" pitchFamily="2" charset="2"/>
              <a:buChar char="§"/>
              <a:tabLst>
                <a:tab pos="10226675" algn="r"/>
              </a:tabLst>
            </a:pPr>
            <a:r>
              <a:rPr lang="fr-CH" sz="2400" b="1" dirty="0">
                <a:solidFill>
                  <a:srgbClr val="0096DB"/>
                </a:solidFill>
              </a:rPr>
              <a:t>Investissements bruts au budget 2024 sans STEP et filtre piscine	10.8 millions</a:t>
            </a:r>
          </a:p>
          <a:p>
            <a:pPr marL="0" indent="0">
              <a:buNone/>
              <a:tabLst>
                <a:tab pos="10226675" algn="r"/>
              </a:tabLst>
            </a:pPr>
            <a:endParaRPr lang="fr-CH" sz="2400" b="1" dirty="0"/>
          </a:p>
          <a:p>
            <a:pPr marL="0" indent="0">
              <a:buNone/>
              <a:tabLst>
                <a:tab pos="10226675" algn="r"/>
              </a:tabLst>
            </a:pPr>
            <a:r>
              <a:rPr lang="fr-CH" sz="2400" dirty="0"/>
              <a:t>L’écart avec le budget des investissements, sans tenir compte de la nouvelle STEP et des filtres de la piscine, est ainsi de </a:t>
            </a:r>
            <a:r>
              <a:rPr lang="fr-CH" sz="2400" dirty="0">
                <a:solidFill>
                  <a:srgbClr val="0096DB"/>
                </a:solidFill>
              </a:rPr>
              <a:t>2.9 millions </a:t>
            </a:r>
            <a:r>
              <a:rPr lang="fr-CH" sz="2400" dirty="0">
                <a:solidFill>
                  <a:srgbClr val="0096DB"/>
                </a:solidFill>
                <a:sym typeface="Wingdings" panose="05000000000000000000" pitchFamily="2" charset="2"/>
              </a:rPr>
              <a:t> </a:t>
            </a:r>
            <a:r>
              <a:rPr lang="fr-CH" sz="2400" dirty="0">
                <a:solidFill>
                  <a:srgbClr val="0096DB"/>
                </a:solidFill>
              </a:rPr>
              <a:t>le 73% des montants prévus ont été engagés</a:t>
            </a:r>
            <a:r>
              <a:rPr lang="fr-CH" sz="2400" dirty="0"/>
              <a:t>.</a:t>
            </a:r>
          </a:p>
          <a:p>
            <a:pPr marL="0" indent="0">
              <a:buNone/>
              <a:tabLst>
                <a:tab pos="10226675" algn="r"/>
              </a:tabLst>
            </a:pPr>
            <a:endParaRPr lang="fr-CH" sz="2400" dirty="0"/>
          </a:p>
          <a:p>
            <a:pPr marL="0" indent="0" algn="ctr">
              <a:buNone/>
              <a:tabLst>
                <a:tab pos="10226675" algn="r"/>
              </a:tabLst>
            </a:pPr>
            <a:r>
              <a:rPr lang="fr-CH" sz="2400" b="1" dirty="0"/>
              <a:t>L’effort d’investissement doit être maintenu : il participe à construire la Ville de </a:t>
            </a:r>
            <a:r>
              <a:rPr lang="fr-CH" sz="3200" b="1" dirty="0">
                <a:solidFill>
                  <a:srgbClr val="669900"/>
                </a:solidFill>
              </a:rPr>
              <a:t>demain</a:t>
            </a:r>
            <a:r>
              <a:rPr lang="fr-CH" sz="2400" b="1" dirty="0"/>
              <a:t> et contribue à son rayonnement </a:t>
            </a:r>
            <a:r>
              <a:rPr lang="fr-CH" sz="3200" b="1" dirty="0">
                <a:solidFill>
                  <a:srgbClr val="669900"/>
                </a:solidFill>
              </a:rPr>
              <a:t>aujourd’hui</a:t>
            </a:r>
          </a:p>
          <a:p>
            <a:pPr marL="0" indent="0">
              <a:buNone/>
              <a:tabLst>
                <a:tab pos="10226675" algn="r"/>
              </a:tabLst>
            </a:pPr>
            <a:endParaRPr lang="fr-CH" sz="3200" b="1" dirty="0">
              <a:solidFill>
                <a:srgbClr val="669900"/>
              </a:solidFill>
            </a:endParaRPr>
          </a:p>
        </p:txBody>
      </p:sp>
      <p:sp>
        <p:nvSpPr>
          <p:cNvPr id="6" name="ZoneTexte 5"/>
          <p:cNvSpPr txBox="1"/>
          <p:nvPr/>
        </p:nvSpPr>
        <p:spPr>
          <a:xfrm>
            <a:off x="2032802" y="324640"/>
            <a:ext cx="9914556" cy="461665"/>
          </a:xfrm>
          <a:prstGeom prst="rect">
            <a:avLst/>
          </a:prstGeom>
          <a:noFill/>
        </p:spPr>
        <p:txBody>
          <a:bodyPr wrap="square" rtlCol="0">
            <a:spAutoFit/>
          </a:bodyPr>
          <a:lstStyle/>
          <a:p>
            <a:r>
              <a:rPr lang="fr-CH" sz="2400" b="1" dirty="0">
                <a:solidFill>
                  <a:srgbClr val="009862"/>
                </a:solidFill>
                <a:latin typeface="+mn-lt"/>
              </a:rPr>
              <a:t>Compte des investissements</a:t>
            </a:r>
          </a:p>
        </p:txBody>
      </p:sp>
      <p:sp>
        <p:nvSpPr>
          <p:cNvPr id="7" name="Text Box 4"/>
          <p:cNvSpPr txBox="1">
            <a:spLocks noChangeArrowheads="1"/>
          </p:cNvSpPr>
          <p:nvPr/>
        </p:nvSpPr>
        <p:spPr bwMode="auto">
          <a:xfrm>
            <a:off x="360947" y="6068960"/>
            <a:ext cx="10286176" cy="338554"/>
          </a:xfrm>
          <a:prstGeom prst="rect">
            <a:avLst/>
          </a:prstGeom>
          <a:noFill/>
          <a:ln w="25400">
            <a:noFill/>
            <a:miter lim="800000"/>
            <a:headEnd/>
            <a:tailEnd/>
          </a:ln>
        </p:spPr>
        <p:txBody>
          <a:bodyPr wrap="square">
            <a:spAutoFit/>
          </a:bodyPr>
          <a:lstStyle/>
          <a:p>
            <a:pPr>
              <a:tabLst>
                <a:tab pos="7088188" algn="l"/>
              </a:tabLst>
              <a:defRPr/>
            </a:pPr>
            <a:r>
              <a:rPr lang="fr-CH" sz="1600" dirty="0">
                <a:latin typeface="+mn-lt"/>
              </a:rPr>
              <a:t>NB : Les montants des investissements ci-dessus comprennent le patrimoine administratif et le patrimoine financier</a:t>
            </a:r>
          </a:p>
        </p:txBody>
      </p:sp>
    </p:spTree>
    <p:extLst>
      <p:ext uri="{BB962C8B-B14F-4D97-AF65-F5344CB8AC3E}">
        <p14:creationId xmlns:p14="http://schemas.microsoft.com/office/powerpoint/2010/main" val="2443499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1"/>
          </p:nvPr>
        </p:nvSpPr>
        <p:spPr/>
        <p:txBody>
          <a:bodyPr/>
          <a:lstStyle/>
          <a:p>
            <a:pPr>
              <a:defRPr/>
            </a:pPr>
            <a:fld id="{95D8DB21-C48B-4F0E-8662-87ADDB728C12}" type="slidenum">
              <a:rPr lang="fr-CH" smtClean="0"/>
              <a:pPr>
                <a:defRPr/>
              </a:pPr>
              <a:t>13</a:t>
            </a:fld>
            <a:endParaRPr lang="fr-CH" dirty="0"/>
          </a:p>
        </p:txBody>
      </p:sp>
      <p:sp>
        <p:nvSpPr>
          <p:cNvPr id="2" name="Espace réservé du contenu 1"/>
          <p:cNvSpPr>
            <a:spLocks noGrp="1"/>
          </p:cNvSpPr>
          <p:nvPr>
            <p:ph idx="1"/>
          </p:nvPr>
        </p:nvSpPr>
        <p:spPr>
          <a:xfrm>
            <a:off x="360947" y="1292772"/>
            <a:ext cx="11490157" cy="5139559"/>
          </a:xfrm>
        </p:spPr>
        <p:txBody>
          <a:bodyPr>
            <a:normAutofit/>
          </a:bodyPr>
          <a:lstStyle/>
          <a:p>
            <a:pPr>
              <a:buFont typeface="Wingdings" panose="05000000000000000000" pitchFamily="2" charset="2"/>
              <a:buChar char="§"/>
              <a:tabLst>
                <a:tab pos="10226675" algn="r"/>
              </a:tabLst>
            </a:pPr>
            <a:r>
              <a:rPr lang="fr-CH" sz="2400" b="1" dirty="0"/>
              <a:t>La capacité d’autofinancement se monte en 2024 à 8.1 millions</a:t>
            </a:r>
          </a:p>
          <a:p>
            <a:pPr lvl="1">
              <a:buFont typeface="Wingdings" panose="05000000000000000000" pitchFamily="2" charset="2"/>
              <a:buChar char=""/>
              <a:tabLst>
                <a:tab pos="10226675" algn="r"/>
              </a:tabLst>
            </a:pPr>
            <a:r>
              <a:rPr lang="fr-CH" sz="2000" dirty="0"/>
              <a:t>Autofinancement positif = le compte d’exploitation n’est pas financé par l’emprunt</a:t>
            </a:r>
          </a:p>
          <a:p>
            <a:pPr lvl="1">
              <a:buFont typeface="Wingdings" panose="05000000000000000000" pitchFamily="2" charset="2"/>
              <a:buChar char=""/>
              <a:tabLst>
                <a:tab pos="10226675" algn="r"/>
              </a:tabLst>
            </a:pPr>
            <a:r>
              <a:rPr lang="fr-CH" sz="2000" dirty="0"/>
              <a:t>Autofinancement = résultat de l’exercice + amortissements ordinaires + prélèvements aux réserves - attributions aux réserves</a:t>
            </a:r>
          </a:p>
          <a:p>
            <a:pPr marL="457200" lvl="1" indent="0">
              <a:buNone/>
              <a:tabLst>
                <a:tab pos="10226675" algn="r"/>
              </a:tabLst>
            </a:pPr>
            <a:endParaRPr lang="fr-CH" sz="2000" dirty="0"/>
          </a:p>
          <a:p>
            <a:pPr>
              <a:buFont typeface="Wingdings" panose="05000000000000000000" pitchFamily="2" charset="2"/>
              <a:buChar char="§"/>
              <a:tabLst>
                <a:tab pos="10226675" algn="r"/>
              </a:tabLst>
            </a:pPr>
            <a:r>
              <a:rPr lang="fr-CH" sz="2400" b="1" dirty="0"/>
              <a:t>La dette brute communale augmente de 1.5 million de francs</a:t>
            </a:r>
          </a:p>
          <a:p>
            <a:pPr lvl="1">
              <a:buFont typeface="Wingdings" panose="05000000000000000000" pitchFamily="2" charset="2"/>
              <a:buChar char=""/>
              <a:tabLst>
                <a:tab pos="10226675" algn="r"/>
              </a:tabLst>
            </a:pPr>
            <a:r>
              <a:rPr lang="fr-CH" sz="2000" dirty="0"/>
              <a:t>Les liquidités disponibles ont diminué de 3.2 millions … la dette nette augmente de 4.7 millions</a:t>
            </a:r>
          </a:p>
          <a:p>
            <a:pPr lvl="1">
              <a:buFont typeface="Wingdings" panose="05000000000000000000" pitchFamily="2" charset="2"/>
              <a:buChar char=""/>
              <a:tabLst>
                <a:tab pos="10226675" algn="r"/>
              </a:tabLst>
            </a:pPr>
            <a:r>
              <a:rPr lang="fr-CH" sz="2000" dirty="0"/>
              <a:t>La dette brute se monte à fin 2024 à 145.3 millions</a:t>
            </a:r>
          </a:p>
          <a:p>
            <a:pPr lvl="1">
              <a:buFont typeface="Wingdings" panose="05000000000000000000" pitchFamily="2" charset="2"/>
              <a:buChar char=""/>
              <a:tabLst>
                <a:tab pos="10226675" algn="r"/>
              </a:tabLst>
            </a:pPr>
            <a:r>
              <a:rPr lang="fr-CH" sz="2000" dirty="0"/>
              <a:t>Le taux moyen de la dette communale en 2024 est de 0.98%, contre 0.94% en 2023. En hausse régulière depuis le plancher historique de 0.85% en 2022.</a:t>
            </a:r>
          </a:p>
          <a:p>
            <a:pPr lvl="1">
              <a:buFont typeface="Wingdings" panose="05000000000000000000" pitchFamily="2" charset="2"/>
              <a:buChar char=""/>
              <a:tabLst>
                <a:tab pos="10226675" algn="r"/>
              </a:tabLst>
            </a:pPr>
            <a:endParaRPr lang="fr-CH" sz="2000" dirty="0"/>
          </a:p>
          <a:p>
            <a:pPr>
              <a:buFont typeface="Wingdings" panose="05000000000000000000" pitchFamily="2" charset="2"/>
              <a:buChar char="§"/>
              <a:tabLst>
                <a:tab pos="10226675" algn="r"/>
              </a:tabLst>
            </a:pPr>
            <a:r>
              <a:rPr lang="fr-CH" sz="2400" b="1" dirty="0"/>
              <a:t>La fortune augmente de 1.5 million et s’élève à 69.6 millions au 31.12.2024</a:t>
            </a:r>
          </a:p>
          <a:p>
            <a:pPr lvl="1">
              <a:buFont typeface="Wingdings" panose="05000000000000000000" pitchFamily="2" charset="2"/>
              <a:buChar char=""/>
              <a:tabLst>
                <a:tab pos="10226675" algn="r"/>
              </a:tabLst>
            </a:pPr>
            <a:r>
              <a:rPr lang="fr-CH" sz="2000" dirty="0"/>
              <a:t>L’augmentation correspond au bénéfice de l’exercice</a:t>
            </a:r>
          </a:p>
        </p:txBody>
      </p:sp>
      <p:sp>
        <p:nvSpPr>
          <p:cNvPr id="6" name="ZoneTexte 5"/>
          <p:cNvSpPr txBox="1"/>
          <p:nvPr/>
        </p:nvSpPr>
        <p:spPr>
          <a:xfrm>
            <a:off x="2032802" y="324640"/>
            <a:ext cx="9914556" cy="461665"/>
          </a:xfrm>
          <a:prstGeom prst="rect">
            <a:avLst/>
          </a:prstGeom>
          <a:noFill/>
        </p:spPr>
        <p:txBody>
          <a:bodyPr wrap="square" rtlCol="0">
            <a:spAutoFit/>
          </a:bodyPr>
          <a:lstStyle/>
          <a:p>
            <a:r>
              <a:rPr lang="fr-CH" sz="2400" b="1" dirty="0">
                <a:solidFill>
                  <a:srgbClr val="009862"/>
                </a:solidFill>
                <a:latin typeface="+mn-lt"/>
              </a:rPr>
              <a:t>Différents indicateurs</a:t>
            </a:r>
          </a:p>
        </p:txBody>
      </p:sp>
    </p:spTree>
    <p:extLst>
      <p:ext uri="{BB962C8B-B14F-4D97-AF65-F5344CB8AC3E}">
        <p14:creationId xmlns:p14="http://schemas.microsoft.com/office/powerpoint/2010/main" val="3613007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1"/>
          </p:nvPr>
        </p:nvSpPr>
        <p:spPr/>
        <p:txBody>
          <a:bodyPr/>
          <a:lstStyle/>
          <a:p>
            <a:pPr>
              <a:defRPr/>
            </a:pPr>
            <a:fld id="{95D8DB21-C48B-4F0E-8662-87ADDB728C12}" type="slidenum">
              <a:rPr lang="fr-CH" smtClean="0"/>
              <a:pPr>
                <a:defRPr/>
              </a:pPr>
              <a:t>14</a:t>
            </a:fld>
            <a:endParaRPr lang="fr-CH" dirty="0"/>
          </a:p>
        </p:txBody>
      </p:sp>
      <p:sp>
        <p:nvSpPr>
          <p:cNvPr id="6" name="ZoneTexte 5"/>
          <p:cNvSpPr txBox="1"/>
          <p:nvPr/>
        </p:nvSpPr>
        <p:spPr>
          <a:xfrm>
            <a:off x="2032802" y="324640"/>
            <a:ext cx="9914556" cy="461665"/>
          </a:xfrm>
          <a:prstGeom prst="rect">
            <a:avLst/>
          </a:prstGeom>
          <a:noFill/>
        </p:spPr>
        <p:txBody>
          <a:bodyPr wrap="square" rtlCol="0">
            <a:spAutoFit/>
          </a:bodyPr>
          <a:lstStyle/>
          <a:p>
            <a:r>
              <a:rPr lang="fr-CH" sz="2400" b="1" dirty="0">
                <a:solidFill>
                  <a:srgbClr val="009862"/>
                </a:solidFill>
                <a:latin typeface="+mn-lt"/>
              </a:rPr>
              <a:t>Evolution de la dette de 2016 à 2024 (cumul Brenets avant 2021)</a:t>
            </a:r>
          </a:p>
        </p:txBody>
      </p:sp>
      <p:pic>
        <p:nvPicPr>
          <p:cNvPr id="2" name="Image 1"/>
          <p:cNvPicPr>
            <a:picLocks noChangeAspect="1"/>
          </p:cNvPicPr>
          <p:nvPr/>
        </p:nvPicPr>
        <p:blipFill>
          <a:blip r:embed="rId3"/>
          <a:stretch>
            <a:fillRect/>
          </a:stretch>
        </p:blipFill>
        <p:spPr>
          <a:xfrm>
            <a:off x="313690" y="1332230"/>
            <a:ext cx="9761220" cy="5006340"/>
          </a:xfrm>
          <a:prstGeom prst="rect">
            <a:avLst/>
          </a:prstGeom>
        </p:spPr>
      </p:pic>
      <p:sp>
        <p:nvSpPr>
          <p:cNvPr id="7" name="ZoneTexte 6"/>
          <p:cNvSpPr txBox="1"/>
          <p:nvPr/>
        </p:nvSpPr>
        <p:spPr>
          <a:xfrm>
            <a:off x="10074911" y="1475811"/>
            <a:ext cx="2117090" cy="923330"/>
          </a:xfrm>
          <a:prstGeom prst="rect">
            <a:avLst/>
          </a:prstGeom>
          <a:noFill/>
        </p:spPr>
        <p:txBody>
          <a:bodyPr wrap="square" rtlCol="0">
            <a:spAutoFit/>
          </a:bodyPr>
          <a:lstStyle/>
          <a:p>
            <a:r>
              <a:rPr lang="fr-CH" b="1" dirty="0">
                <a:latin typeface="+mj-lt"/>
              </a:rPr>
              <a:t>Période 2016-2024</a:t>
            </a:r>
          </a:p>
          <a:p>
            <a:endParaRPr lang="fr-CH" b="1" dirty="0">
              <a:latin typeface="+mj-lt"/>
            </a:endParaRPr>
          </a:p>
          <a:p>
            <a:r>
              <a:rPr lang="fr-CH" b="1" dirty="0">
                <a:latin typeface="+mj-lt"/>
              </a:rPr>
              <a:t>+42.4 millions !</a:t>
            </a:r>
          </a:p>
        </p:txBody>
      </p:sp>
    </p:spTree>
    <p:extLst>
      <p:ext uri="{BB962C8B-B14F-4D97-AF65-F5344CB8AC3E}">
        <p14:creationId xmlns:p14="http://schemas.microsoft.com/office/powerpoint/2010/main" val="1573621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635000" y="1395730"/>
            <a:ext cx="10655300" cy="5006340"/>
          </a:xfrm>
          <a:prstGeom prst="rect">
            <a:avLst/>
          </a:prstGeom>
        </p:spPr>
      </p:pic>
      <p:sp>
        <p:nvSpPr>
          <p:cNvPr id="5" name="Espace réservé du numéro de diapositive 4"/>
          <p:cNvSpPr>
            <a:spLocks noGrp="1"/>
          </p:cNvSpPr>
          <p:nvPr>
            <p:ph type="sldNum" sz="quarter" idx="11"/>
          </p:nvPr>
        </p:nvSpPr>
        <p:spPr/>
        <p:txBody>
          <a:bodyPr/>
          <a:lstStyle/>
          <a:p>
            <a:pPr>
              <a:defRPr/>
            </a:pPr>
            <a:fld id="{95D8DB21-C48B-4F0E-8662-87ADDB728C12}" type="slidenum">
              <a:rPr lang="fr-CH" smtClean="0"/>
              <a:pPr>
                <a:defRPr/>
              </a:pPr>
              <a:t>15</a:t>
            </a:fld>
            <a:endParaRPr lang="fr-CH" dirty="0"/>
          </a:p>
        </p:txBody>
      </p:sp>
      <p:sp>
        <p:nvSpPr>
          <p:cNvPr id="6" name="ZoneTexte 5"/>
          <p:cNvSpPr txBox="1"/>
          <p:nvPr/>
        </p:nvSpPr>
        <p:spPr>
          <a:xfrm>
            <a:off x="2032802" y="324640"/>
            <a:ext cx="9914556" cy="461665"/>
          </a:xfrm>
          <a:prstGeom prst="rect">
            <a:avLst/>
          </a:prstGeom>
          <a:noFill/>
        </p:spPr>
        <p:txBody>
          <a:bodyPr wrap="square" rtlCol="0">
            <a:spAutoFit/>
          </a:bodyPr>
          <a:lstStyle/>
          <a:p>
            <a:r>
              <a:rPr lang="fr-CH" sz="2400" b="1" dirty="0">
                <a:solidFill>
                  <a:srgbClr val="009862"/>
                </a:solidFill>
                <a:latin typeface="+mn-lt"/>
              </a:rPr>
              <a:t>Evolution de la fortune de 2016 à 2024 (cumul Brenets avant 2021)</a:t>
            </a:r>
          </a:p>
        </p:txBody>
      </p:sp>
      <p:sp>
        <p:nvSpPr>
          <p:cNvPr id="9" name="Flèche vers le haut 8"/>
          <p:cNvSpPr/>
          <p:nvPr/>
        </p:nvSpPr>
        <p:spPr>
          <a:xfrm>
            <a:off x="4524878" y="3176905"/>
            <a:ext cx="186821" cy="721995"/>
          </a:xfrm>
          <a:prstGeom prst="up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fr-CH" sz="1100" dirty="0"/>
          </a:p>
        </p:txBody>
      </p:sp>
      <p:sp>
        <p:nvSpPr>
          <p:cNvPr id="10" name="Flèche vers le haut 9"/>
          <p:cNvSpPr/>
          <p:nvPr/>
        </p:nvSpPr>
        <p:spPr>
          <a:xfrm>
            <a:off x="5504712" y="2395605"/>
            <a:ext cx="189968" cy="670560"/>
          </a:xfrm>
          <a:prstGeom prst="up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fr-CH" sz="1100" dirty="0"/>
          </a:p>
        </p:txBody>
      </p:sp>
      <p:sp>
        <p:nvSpPr>
          <p:cNvPr id="11" name="ZoneTexte 10"/>
          <p:cNvSpPr txBox="1"/>
          <p:nvPr/>
        </p:nvSpPr>
        <p:spPr>
          <a:xfrm>
            <a:off x="775335" y="1503796"/>
            <a:ext cx="5349964" cy="338554"/>
          </a:xfrm>
          <a:prstGeom prst="rect">
            <a:avLst/>
          </a:prstGeom>
          <a:noFill/>
          <a:ln w="28575">
            <a:solidFill>
              <a:srgbClr val="92D050"/>
            </a:solidFill>
          </a:ln>
        </p:spPr>
        <p:txBody>
          <a:bodyPr wrap="square" rtlCol="0">
            <a:spAutoFit/>
          </a:bodyPr>
          <a:lstStyle/>
          <a:p>
            <a:r>
              <a:rPr lang="fr-CH" sz="1600" dirty="0">
                <a:latin typeface="+mj-lt"/>
              </a:rPr>
              <a:t>Dissolution d’une partie de la réserve de pol. conj. (17.2 mios)</a:t>
            </a:r>
          </a:p>
        </p:txBody>
      </p:sp>
      <p:sp>
        <p:nvSpPr>
          <p:cNvPr id="12" name="ZoneTexte 11"/>
          <p:cNvSpPr txBox="1"/>
          <p:nvPr/>
        </p:nvSpPr>
        <p:spPr>
          <a:xfrm>
            <a:off x="6532880" y="1506213"/>
            <a:ext cx="4608512" cy="336137"/>
          </a:xfrm>
          <a:prstGeom prst="rect">
            <a:avLst/>
          </a:prstGeom>
          <a:noFill/>
          <a:ln w="28575">
            <a:solidFill>
              <a:srgbClr val="FFFF00"/>
            </a:solidFill>
          </a:ln>
        </p:spPr>
        <p:txBody>
          <a:bodyPr wrap="square" rtlCol="0">
            <a:spAutoFit/>
          </a:bodyPr>
          <a:lstStyle/>
          <a:p>
            <a:r>
              <a:rPr lang="fr-CH" sz="1600" dirty="0">
                <a:latin typeface="+mj-lt"/>
              </a:rPr>
              <a:t>Dissolution de la provision Prévoyance.ne (20.5 mios)</a:t>
            </a:r>
          </a:p>
        </p:txBody>
      </p:sp>
    </p:spTree>
    <p:extLst>
      <p:ext uri="{BB962C8B-B14F-4D97-AF65-F5344CB8AC3E}">
        <p14:creationId xmlns:p14="http://schemas.microsoft.com/office/powerpoint/2010/main" val="506054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1"/>
          </p:nvPr>
        </p:nvSpPr>
        <p:spPr/>
        <p:txBody>
          <a:bodyPr/>
          <a:lstStyle/>
          <a:p>
            <a:pPr>
              <a:defRPr/>
            </a:pPr>
            <a:fld id="{95D8DB21-C48B-4F0E-8662-87ADDB728C12}" type="slidenum">
              <a:rPr lang="fr-CH" smtClean="0"/>
              <a:pPr>
                <a:defRPr/>
              </a:pPr>
              <a:t>16</a:t>
            </a:fld>
            <a:endParaRPr lang="fr-CH" dirty="0"/>
          </a:p>
        </p:txBody>
      </p:sp>
      <p:sp>
        <p:nvSpPr>
          <p:cNvPr id="2" name="Espace réservé du contenu 1"/>
          <p:cNvSpPr>
            <a:spLocks noGrp="1"/>
          </p:cNvSpPr>
          <p:nvPr>
            <p:ph idx="1"/>
          </p:nvPr>
        </p:nvSpPr>
        <p:spPr>
          <a:xfrm>
            <a:off x="360947" y="1333500"/>
            <a:ext cx="11490157" cy="5232400"/>
          </a:xfrm>
        </p:spPr>
        <p:txBody>
          <a:bodyPr>
            <a:normAutofit fontScale="92500" lnSpcReduction="10000"/>
          </a:bodyPr>
          <a:lstStyle/>
          <a:p>
            <a:pPr>
              <a:buFont typeface="Wingdings" panose="05000000000000000000" pitchFamily="2" charset="2"/>
              <a:buChar char="§"/>
              <a:tabLst>
                <a:tab pos="10226675" algn="r"/>
              </a:tabLst>
            </a:pPr>
            <a:r>
              <a:rPr lang="fr-CH" sz="2400" dirty="0"/>
              <a:t>Le Conseil communal est satisfait de ce premier bénéfice depuis 2015 mais il reste …</a:t>
            </a:r>
          </a:p>
          <a:p>
            <a:pPr lvl="1">
              <a:buFont typeface="Wingdings" panose="05000000000000000000" pitchFamily="2" charset="2"/>
              <a:buChar char="v"/>
              <a:tabLst>
                <a:tab pos="10226675" algn="r"/>
              </a:tabLst>
            </a:pPr>
            <a:r>
              <a:rPr lang="fr-CH" sz="2000" dirty="0"/>
              <a:t>… prudent par rapport à la situation géopolitique et ses effets sur la conjoncture ;</a:t>
            </a:r>
          </a:p>
          <a:p>
            <a:pPr lvl="1">
              <a:buFont typeface="Wingdings" panose="05000000000000000000" pitchFamily="2" charset="2"/>
              <a:buChar char="v"/>
              <a:tabLst>
                <a:tab pos="10226675" algn="r"/>
              </a:tabLst>
            </a:pPr>
            <a:r>
              <a:rPr lang="fr-CH" sz="2000" dirty="0"/>
              <a:t>… attentif à l’évolution de la dette, avec les projets d’investissements importants à venir ;</a:t>
            </a:r>
          </a:p>
          <a:p>
            <a:pPr lvl="1">
              <a:buFont typeface="Wingdings" panose="05000000000000000000" pitchFamily="2" charset="2"/>
              <a:buChar char="v"/>
              <a:tabLst>
                <a:tab pos="10226675" algn="r"/>
              </a:tabLst>
            </a:pPr>
            <a:r>
              <a:rPr lang="fr-CH" sz="2000" dirty="0"/>
              <a:t>… humble sur sa capacité à poursuivre la tendance bénéficiaire enregistrée en 2024.</a:t>
            </a:r>
          </a:p>
          <a:p>
            <a:pPr>
              <a:buFont typeface="Wingdings" panose="05000000000000000000" pitchFamily="2" charset="2"/>
              <a:buChar char="§"/>
              <a:tabLst>
                <a:tab pos="10226675" algn="r"/>
              </a:tabLst>
            </a:pPr>
            <a:endParaRPr lang="fr-CH" sz="2400" dirty="0"/>
          </a:p>
          <a:p>
            <a:pPr>
              <a:buFont typeface="Wingdings" panose="05000000000000000000" pitchFamily="2" charset="2"/>
              <a:buChar char="§"/>
              <a:tabLst>
                <a:tab pos="10226675" algn="r"/>
              </a:tabLst>
            </a:pPr>
            <a:r>
              <a:rPr lang="fr-CH" sz="2400" dirty="0"/>
              <a:t>Le Conseil communal reste serein sur l’évolution à long terme :</a:t>
            </a:r>
          </a:p>
          <a:p>
            <a:pPr lvl="1">
              <a:buFont typeface="Wingdings" panose="05000000000000000000" pitchFamily="2" charset="2"/>
              <a:buChar char="v"/>
              <a:tabLst>
                <a:tab pos="10226675" algn="r"/>
              </a:tabLst>
            </a:pPr>
            <a:r>
              <a:rPr lang="fr-CH" sz="2000" dirty="0"/>
              <a:t>Les fondamentaux sont bons (fortune, réserve de politique conjoncturelle) et capacité de résilience de l’économie des Montagnes neuchâteloises déjà démontrée ;</a:t>
            </a:r>
          </a:p>
          <a:p>
            <a:pPr lvl="1">
              <a:buFont typeface="Wingdings" panose="05000000000000000000" pitchFamily="2" charset="2"/>
              <a:buChar char="v"/>
              <a:tabLst>
                <a:tab pos="10226675" algn="r"/>
              </a:tabLst>
            </a:pPr>
            <a:r>
              <a:rPr lang="fr-CH" sz="2000" dirty="0"/>
              <a:t>Concept de Mobilité 2030 = amélioration de l’attractivité ;</a:t>
            </a:r>
          </a:p>
          <a:p>
            <a:pPr lvl="1">
              <a:buFont typeface="Wingdings" panose="05000000000000000000" pitchFamily="2" charset="2"/>
              <a:buChar char="v"/>
              <a:tabLst>
                <a:tab pos="10226675" algn="r"/>
              </a:tabLst>
            </a:pPr>
            <a:r>
              <a:rPr lang="fr-CH" sz="2000" dirty="0"/>
              <a:t>Développement du site Hôtel-de-Ville 7 avec l’implantation de la Haute École Arc (HE-Arc) et le futur pôle Métiers du Temps / Time Arts (MTTA) ;</a:t>
            </a:r>
          </a:p>
          <a:p>
            <a:pPr lvl="1">
              <a:buFont typeface="Wingdings" panose="05000000000000000000" pitchFamily="2" charset="2"/>
              <a:buChar char="v"/>
              <a:tabLst>
                <a:tab pos="10226675" algn="r"/>
              </a:tabLst>
            </a:pPr>
            <a:r>
              <a:rPr lang="fr-CH" sz="2000" dirty="0"/>
              <a:t>Développement des zones résidentielles et industrielles. </a:t>
            </a:r>
          </a:p>
          <a:p>
            <a:pPr lvl="1">
              <a:buFont typeface="Wingdings" panose="05000000000000000000" pitchFamily="2" charset="2"/>
              <a:buChar char="v"/>
              <a:tabLst>
                <a:tab pos="10226675" algn="r"/>
              </a:tabLst>
            </a:pPr>
            <a:endParaRPr lang="fr-CH" sz="2400" dirty="0"/>
          </a:p>
          <a:p>
            <a:pPr>
              <a:buFont typeface="Wingdings" panose="05000000000000000000" pitchFamily="2" charset="2"/>
              <a:buChar char="§"/>
              <a:tabLst>
                <a:tab pos="10226675" algn="r"/>
              </a:tabLst>
            </a:pPr>
            <a:r>
              <a:rPr lang="fr-CH" sz="2400" dirty="0"/>
              <a:t>Le Conseil communal est conscient de ses responsabilités : il restera attentif à l’évolution de la situation financière en réagissant pour assurer le bon développement de la Ville du Locle.</a:t>
            </a:r>
          </a:p>
        </p:txBody>
      </p:sp>
      <p:sp>
        <p:nvSpPr>
          <p:cNvPr id="6" name="ZoneTexte 5"/>
          <p:cNvSpPr txBox="1"/>
          <p:nvPr/>
        </p:nvSpPr>
        <p:spPr>
          <a:xfrm>
            <a:off x="2032802" y="324640"/>
            <a:ext cx="1672924" cy="461665"/>
          </a:xfrm>
          <a:prstGeom prst="rect">
            <a:avLst/>
          </a:prstGeom>
          <a:noFill/>
        </p:spPr>
        <p:txBody>
          <a:bodyPr wrap="square" rtlCol="0">
            <a:spAutoFit/>
          </a:bodyPr>
          <a:lstStyle/>
          <a:p>
            <a:r>
              <a:rPr lang="fr-CH" sz="2400" b="1" dirty="0">
                <a:solidFill>
                  <a:srgbClr val="009862"/>
                </a:solidFill>
                <a:latin typeface="+mn-lt"/>
              </a:rPr>
              <a:t>Conclusion</a:t>
            </a:r>
          </a:p>
        </p:txBody>
      </p:sp>
      <p:sp>
        <p:nvSpPr>
          <p:cNvPr id="7" name="ZoneTexte 6"/>
          <p:cNvSpPr txBox="1"/>
          <p:nvPr/>
        </p:nvSpPr>
        <p:spPr>
          <a:xfrm>
            <a:off x="7218952" y="33647"/>
            <a:ext cx="4836694" cy="1015663"/>
          </a:xfrm>
          <a:prstGeom prst="rect">
            <a:avLst/>
          </a:prstGeom>
          <a:noFill/>
        </p:spPr>
        <p:txBody>
          <a:bodyPr wrap="square" rtlCol="0">
            <a:spAutoFit/>
          </a:bodyPr>
          <a:lstStyle/>
          <a:p>
            <a:pPr>
              <a:tabLst>
                <a:tab pos="3500438" algn="r"/>
                <a:tab pos="3681413" algn="l"/>
              </a:tabLst>
            </a:pPr>
            <a:r>
              <a:rPr lang="fr-CH" sz="2000" b="1" dirty="0">
                <a:solidFill>
                  <a:srgbClr val="009862"/>
                </a:solidFill>
                <a:latin typeface="+mn-lt"/>
              </a:rPr>
              <a:t>Résultat 2024, bénéfice de 	1.5 	million	</a:t>
            </a:r>
          </a:p>
          <a:p>
            <a:pPr>
              <a:tabLst>
                <a:tab pos="3500438" algn="r"/>
                <a:tab pos="3681413" algn="l"/>
              </a:tabLst>
            </a:pPr>
            <a:r>
              <a:rPr lang="fr-CH" sz="2000" b="1" dirty="0">
                <a:solidFill>
                  <a:srgbClr val="009862"/>
                </a:solidFill>
                <a:latin typeface="+mn-lt"/>
              </a:rPr>
              <a:t>Dette communale de	145.3 	millions</a:t>
            </a:r>
          </a:p>
          <a:p>
            <a:pPr>
              <a:tabLst>
                <a:tab pos="3500438" algn="r"/>
                <a:tab pos="3681413" algn="l"/>
              </a:tabLst>
            </a:pPr>
            <a:r>
              <a:rPr lang="fr-CH" sz="2000" b="1" dirty="0">
                <a:solidFill>
                  <a:srgbClr val="009862"/>
                </a:solidFill>
                <a:latin typeface="+mn-lt"/>
              </a:rPr>
              <a:t>Fortune nette de	69.6 	millions</a:t>
            </a:r>
          </a:p>
        </p:txBody>
      </p:sp>
    </p:spTree>
    <p:extLst>
      <p:ext uri="{BB962C8B-B14F-4D97-AF65-F5344CB8AC3E}">
        <p14:creationId xmlns:p14="http://schemas.microsoft.com/office/powerpoint/2010/main" val="3796602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3"/>
          <a:srcRect l="4658" t="3885"/>
          <a:stretch/>
        </p:blipFill>
        <p:spPr>
          <a:xfrm>
            <a:off x="5765801" y="1315964"/>
            <a:ext cx="4660900" cy="5036202"/>
          </a:xfrm>
          <a:prstGeom prst="rect">
            <a:avLst/>
          </a:prstGeom>
          <a:ln>
            <a:noFill/>
          </a:ln>
          <a:effectLst>
            <a:softEdge rad="112500"/>
          </a:effectLst>
        </p:spPr>
      </p:pic>
      <p:sp>
        <p:nvSpPr>
          <p:cNvPr id="5" name="Espace réservé du numéro de diapositive 4"/>
          <p:cNvSpPr>
            <a:spLocks noGrp="1"/>
          </p:cNvSpPr>
          <p:nvPr>
            <p:ph type="sldNum" sz="quarter" idx="11"/>
          </p:nvPr>
        </p:nvSpPr>
        <p:spPr/>
        <p:txBody>
          <a:bodyPr/>
          <a:lstStyle/>
          <a:p>
            <a:pPr>
              <a:defRPr/>
            </a:pPr>
            <a:fld id="{95D8DB21-C48B-4F0E-8662-87ADDB728C12}" type="slidenum">
              <a:rPr lang="fr-CH" smtClean="0"/>
              <a:pPr>
                <a:defRPr/>
              </a:pPr>
              <a:t>17</a:t>
            </a:fld>
            <a:endParaRPr lang="fr-CH" dirty="0"/>
          </a:p>
        </p:txBody>
      </p:sp>
      <p:pic>
        <p:nvPicPr>
          <p:cNvPr id="8" name="Image 7" descr="logo - base noir.png"/>
          <p:cNvPicPr>
            <a:picLocks noChangeAspect="1"/>
          </p:cNvPicPr>
          <p:nvPr/>
        </p:nvPicPr>
        <p:blipFill>
          <a:blip r:embed="rId4" cstate="print"/>
          <a:stretch>
            <a:fillRect/>
          </a:stretch>
        </p:blipFill>
        <p:spPr>
          <a:xfrm rot="20162934">
            <a:off x="10662580" y="5569122"/>
            <a:ext cx="1254390" cy="552206"/>
          </a:xfrm>
          <a:prstGeom prst="rect">
            <a:avLst/>
          </a:prstGeom>
        </p:spPr>
      </p:pic>
      <p:sp>
        <p:nvSpPr>
          <p:cNvPr id="10" name="Espace réservé du contenu 1"/>
          <p:cNvSpPr>
            <a:spLocks noGrp="1"/>
          </p:cNvSpPr>
          <p:nvPr>
            <p:ph idx="1"/>
          </p:nvPr>
        </p:nvSpPr>
        <p:spPr>
          <a:xfrm>
            <a:off x="360947" y="1906030"/>
            <a:ext cx="5087346" cy="3478770"/>
          </a:xfrm>
        </p:spPr>
        <p:txBody>
          <a:bodyPr>
            <a:normAutofit/>
          </a:bodyPr>
          <a:lstStyle/>
          <a:p>
            <a:pPr marL="0" indent="0" algn="ctr">
              <a:buNone/>
              <a:tabLst>
                <a:tab pos="10226675" algn="r"/>
              </a:tabLst>
            </a:pPr>
            <a:r>
              <a:rPr lang="fr-CH" b="1" dirty="0"/>
              <a:t>Nous vous remercions de votre attention.</a:t>
            </a:r>
          </a:p>
          <a:p>
            <a:pPr marL="0" indent="0" algn="ctr">
              <a:buNone/>
              <a:tabLst>
                <a:tab pos="10226675" algn="r"/>
              </a:tabLst>
            </a:pPr>
            <a:endParaRPr lang="fr-CH" b="1" dirty="0"/>
          </a:p>
          <a:p>
            <a:pPr marL="0" indent="0" algn="ctr">
              <a:buNone/>
              <a:tabLst>
                <a:tab pos="10226675" algn="r"/>
              </a:tabLst>
            </a:pPr>
            <a:endParaRPr lang="fr-CH" b="1" dirty="0"/>
          </a:p>
          <a:p>
            <a:pPr marL="0" indent="0" algn="ctr">
              <a:buNone/>
              <a:tabLst>
                <a:tab pos="10226675" algn="r"/>
              </a:tabLst>
            </a:pPr>
            <a:endParaRPr lang="fr-CH" b="1" dirty="0"/>
          </a:p>
          <a:p>
            <a:pPr marL="0" indent="0" algn="ctr">
              <a:buNone/>
              <a:tabLst>
                <a:tab pos="10226675" algn="r"/>
              </a:tabLst>
            </a:pPr>
            <a:r>
              <a:rPr lang="fr-CH" b="1" dirty="0"/>
              <a:t>Place aux questions </a:t>
            </a:r>
            <a:r>
              <a:rPr lang="fr-CH" dirty="0"/>
              <a:t>!</a:t>
            </a:r>
          </a:p>
        </p:txBody>
      </p:sp>
    </p:spTree>
    <p:extLst>
      <p:ext uri="{BB962C8B-B14F-4D97-AF65-F5344CB8AC3E}">
        <p14:creationId xmlns:p14="http://schemas.microsoft.com/office/powerpoint/2010/main" val="3677482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1"/>
          </p:nvPr>
        </p:nvSpPr>
        <p:spPr/>
        <p:txBody>
          <a:bodyPr/>
          <a:lstStyle/>
          <a:p>
            <a:pPr>
              <a:defRPr/>
            </a:pPr>
            <a:fld id="{95D8DB21-C48B-4F0E-8662-87ADDB728C12}" type="slidenum">
              <a:rPr lang="fr-CH" smtClean="0"/>
              <a:pPr>
                <a:defRPr/>
              </a:pPr>
              <a:t>2</a:t>
            </a:fld>
            <a:endParaRPr lang="fr-CH" dirty="0"/>
          </a:p>
        </p:txBody>
      </p:sp>
      <p:sp>
        <p:nvSpPr>
          <p:cNvPr id="2" name="Espace réservé du contenu 1"/>
          <p:cNvSpPr>
            <a:spLocks noGrp="1"/>
          </p:cNvSpPr>
          <p:nvPr>
            <p:ph idx="1"/>
          </p:nvPr>
        </p:nvSpPr>
        <p:spPr>
          <a:xfrm>
            <a:off x="609600" y="1390389"/>
            <a:ext cx="10972800" cy="5060515"/>
          </a:xfrm>
        </p:spPr>
        <p:txBody>
          <a:bodyPr>
            <a:normAutofit/>
          </a:bodyPr>
          <a:lstStyle/>
          <a:p>
            <a:pPr marL="0" indent="0">
              <a:buNone/>
              <a:tabLst>
                <a:tab pos="8340725" algn="l"/>
                <a:tab pos="10133013" algn="r"/>
              </a:tabLst>
            </a:pPr>
            <a:r>
              <a:rPr lang="fr-CH" sz="3200" b="1" dirty="0"/>
              <a:t>Le budget 2024 prévoyait un déficit de : 	2.4 	millions</a:t>
            </a:r>
          </a:p>
          <a:p>
            <a:pPr marL="0" indent="0">
              <a:buNone/>
              <a:tabLst>
                <a:tab pos="8340725" algn="l"/>
                <a:tab pos="10133013" algn="r"/>
              </a:tabLst>
            </a:pPr>
            <a:endParaRPr lang="fr-CH" sz="3200" dirty="0"/>
          </a:p>
          <a:p>
            <a:pPr marL="0" indent="0">
              <a:buNone/>
              <a:tabLst>
                <a:tab pos="8340725" algn="l"/>
                <a:tab pos="10133013" algn="r"/>
              </a:tabLst>
            </a:pPr>
            <a:r>
              <a:rPr lang="fr-CH" sz="3200" b="1" dirty="0"/>
              <a:t>Le résultat des comptes 2024 est </a:t>
            </a:r>
            <a:r>
              <a:rPr lang="fr-CH" sz="3200" b="1" u="sng" dirty="0"/>
              <a:t>bénéficiaire</a:t>
            </a:r>
            <a:r>
              <a:rPr lang="fr-CH" sz="3200" b="1" dirty="0"/>
              <a:t> de :	1.5 	million</a:t>
            </a:r>
          </a:p>
          <a:p>
            <a:pPr marL="0" indent="0">
              <a:buNone/>
              <a:tabLst>
                <a:tab pos="9774238" algn="r"/>
              </a:tabLst>
            </a:pPr>
            <a:endParaRPr lang="fr-CH" sz="3600" b="1" dirty="0"/>
          </a:p>
          <a:p>
            <a:pPr marL="0" indent="0">
              <a:buNone/>
              <a:tabLst>
                <a:tab pos="9774238" algn="r"/>
              </a:tabLst>
            </a:pPr>
            <a:r>
              <a:rPr lang="fr-CH" dirty="0"/>
              <a:t>Amélioration du résultat de 3.9 millions de francs avec la progression très dynamique des recettes fiscales.</a:t>
            </a:r>
          </a:p>
          <a:p>
            <a:pPr marL="0" indent="0">
              <a:buNone/>
              <a:tabLst>
                <a:tab pos="9774238" algn="r"/>
              </a:tabLst>
            </a:pPr>
            <a:endParaRPr lang="fr-CH" dirty="0"/>
          </a:p>
          <a:p>
            <a:pPr marL="0" indent="0">
              <a:buNone/>
              <a:tabLst>
                <a:tab pos="9774238" algn="r"/>
              </a:tabLst>
            </a:pPr>
            <a:r>
              <a:rPr lang="fr-CH" dirty="0"/>
              <a:t>Situation bénéficiaire : première depuis 2015</a:t>
            </a:r>
          </a:p>
        </p:txBody>
      </p:sp>
      <p:sp>
        <p:nvSpPr>
          <p:cNvPr id="7" name="ZoneTexte 6"/>
          <p:cNvSpPr txBox="1"/>
          <p:nvPr/>
        </p:nvSpPr>
        <p:spPr>
          <a:xfrm>
            <a:off x="2032802" y="300576"/>
            <a:ext cx="9914556" cy="461665"/>
          </a:xfrm>
          <a:prstGeom prst="rect">
            <a:avLst/>
          </a:prstGeom>
          <a:noFill/>
        </p:spPr>
        <p:txBody>
          <a:bodyPr wrap="square" rtlCol="0">
            <a:spAutoFit/>
          </a:bodyPr>
          <a:lstStyle/>
          <a:p>
            <a:r>
              <a:rPr lang="fr-CH" sz="2400" b="1" dirty="0">
                <a:solidFill>
                  <a:srgbClr val="009862"/>
                </a:solidFill>
                <a:latin typeface="+mn-lt"/>
              </a:rPr>
              <a:t>Résultat des comptes 2024</a:t>
            </a:r>
            <a:endParaRPr lang="fr-CH" b="1" dirty="0">
              <a:solidFill>
                <a:srgbClr val="009862"/>
              </a:solidFill>
              <a:latin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1"/>
          </p:nvPr>
        </p:nvSpPr>
        <p:spPr/>
        <p:txBody>
          <a:bodyPr/>
          <a:lstStyle/>
          <a:p>
            <a:pPr>
              <a:defRPr/>
            </a:pPr>
            <a:fld id="{95D8DB21-C48B-4F0E-8662-87ADDB728C12}" type="slidenum">
              <a:rPr lang="fr-CH" smtClean="0"/>
              <a:pPr>
                <a:defRPr/>
              </a:pPr>
              <a:t>3</a:t>
            </a:fld>
            <a:endParaRPr lang="fr-CH" dirty="0"/>
          </a:p>
        </p:txBody>
      </p:sp>
      <p:sp>
        <p:nvSpPr>
          <p:cNvPr id="6" name="ZoneTexte 5"/>
          <p:cNvSpPr txBox="1"/>
          <p:nvPr/>
        </p:nvSpPr>
        <p:spPr>
          <a:xfrm>
            <a:off x="2032802" y="366460"/>
            <a:ext cx="9914556" cy="461665"/>
          </a:xfrm>
          <a:prstGeom prst="rect">
            <a:avLst/>
          </a:prstGeom>
          <a:noFill/>
        </p:spPr>
        <p:txBody>
          <a:bodyPr wrap="square" rtlCol="0">
            <a:spAutoFit/>
          </a:bodyPr>
          <a:lstStyle/>
          <a:p>
            <a:r>
              <a:rPr lang="fr-CH" sz="2400" b="1" dirty="0">
                <a:solidFill>
                  <a:srgbClr val="009862"/>
                </a:solidFill>
                <a:latin typeface="+mn-lt"/>
              </a:rPr>
              <a:t>Résultats des comptes de 2016 à 2024</a:t>
            </a:r>
          </a:p>
        </p:txBody>
      </p:sp>
      <p:sp>
        <p:nvSpPr>
          <p:cNvPr id="8" name="ZoneTexte 7"/>
          <p:cNvSpPr txBox="1"/>
          <p:nvPr/>
        </p:nvSpPr>
        <p:spPr>
          <a:xfrm>
            <a:off x="10174570" y="2555311"/>
            <a:ext cx="1861055" cy="1600438"/>
          </a:xfrm>
          <a:prstGeom prst="rect">
            <a:avLst/>
          </a:prstGeom>
          <a:noFill/>
        </p:spPr>
        <p:txBody>
          <a:bodyPr wrap="square" rtlCol="0">
            <a:spAutoFit/>
          </a:bodyPr>
          <a:lstStyle/>
          <a:p>
            <a:r>
              <a:rPr lang="fr-CH" sz="1400" dirty="0">
                <a:latin typeface="+mj-lt"/>
              </a:rPr>
              <a:t>*Avec dissolution de la provision Prévoyance.ne à hauteur de 20.5 millions, sinon déficit de 4.7 millions pour Le Locle</a:t>
            </a:r>
          </a:p>
        </p:txBody>
      </p:sp>
      <p:sp>
        <p:nvSpPr>
          <p:cNvPr id="7" name="ZoneTexte 6"/>
          <p:cNvSpPr txBox="1"/>
          <p:nvPr/>
        </p:nvSpPr>
        <p:spPr>
          <a:xfrm>
            <a:off x="10174570" y="4375448"/>
            <a:ext cx="1988204" cy="738664"/>
          </a:xfrm>
          <a:prstGeom prst="rect">
            <a:avLst/>
          </a:prstGeom>
          <a:noFill/>
        </p:spPr>
        <p:txBody>
          <a:bodyPr wrap="square" rtlCol="0">
            <a:spAutoFit/>
          </a:bodyPr>
          <a:lstStyle/>
          <a:p>
            <a:r>
              <a:rPr lang="fr-CH" sz="1400" dirty="0">
                <a:latin typeface="+mj-lt"/>
              </a:rPr>
              <a:t>Période 2016-2020 : Comptes consolidés «Le Locle + Les Brenets»</a:t>
            </a:r>
          </a:p>
        </p:txBody>
      </p:sp>
      <p:pic>
        <p:nvPicPr>
          <p:cNvPr id="2" name="Image 1"/>
          <p:cNvPicPr>
            <a:picLocks noChangeAspect="1"/>
          </p:cNvPicPr>
          <p:nvPr/>
        </p:nvPicPr>
        <p:blipFill>
          <a:blip r:embed="rId3"/>
          <a:stretch>
            <a:fillRect/>
          </a:stretch>
        </p:blipFill>
        <p:spPr>
          <a:xfrm>
            <a:off x="307340" y="1314258"/>
            <a:ext cx="9700260" cy="5026852"/>
          </a:xfrm>
          <a:prstGeom prst="rect">
            <a:avLst/>
          </a:prstGeom>
        </p:spPr>
      </p:pic>
    </p:spTree>
    <p:extLst>
      <p:ext uri="{BB962C8B-B14F-4D97-AF65-F5344CB8AC3E}">
        <p14:creationId xmlns:p14="http://schemas.microsoft.com/office/powerpoint/2010/main" val="1781581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201031" y="1737713"/>
            <a:ext cx="11556257" cy="3546970"/>
          </a:xfrm>
          <a:prstGeom prst="rect">
            <a:avLst/>
          </a:prstGeom>
        </p:spPr>
      </p:pic>
      <p:sp>
        <p:nvSpPr>
          <p:cNvPr id="5" name="Espace réservé du numéro de diapositive 4"/>
          <p:cNvSpPr>
            <a:spLocks noGrp="1"/>
          </p:cNvSpPr>
          <p:nvPr>
            <p:ph type="sldNum" sz="quarter" idx="11"/>
          </p:nvPr>
        </p:nvSpPr>
        <p:spPr/>
        <p:txBody>
          <a:bodyPr/>
          <a:lstStyle/>
          <a:p>
            <a:pPr>
              <a:defRPr/>
            </a:pPr>
            <a:fld id="{95D8DB21-C48B-4F0E-8662-87ADDB728C12}" type="slidenum">
              <a:rPr lang="fr-CH" smtClean="0"/>
              <a:pPr>
                <a:defRPr/>
              </a:pPr>
              <a:t>4</a:t>
            </a:fld>
            <a:endParaRPr lang="fr-CH" dirty="0"/>
          </a:p>
        </p:txBody>
      </p:sp>
      <p:sp>
        <p:nvSpPr>
          <p:cNvPr id="6" name="ZoneTexte 5"/>
          <p:cNvSpPr txBox="1"/>
          <p:nvPr/>
        </p:nvSpPr>
        <p:spPr>
          <a:xfrm>
            <a:off x="2032802" y="324640"/>
            <a:ext cx="9914556" cy="461665"/>
          </a:xfrm>
          <a:prstGeom prst="rect">
            <a:avLst/>
          </a:prstGeom>
          <a:noFill/>
        </p:spPr>
        <p:txBody>
          <a:bodyPr wrap="square" rtlCol="0">
            <a:spAutoFit/>
          </a:bodyPr>
          <a:lstStyle/>
          <a:p>
            <a:r>
              <a:rPr lang="fr-CH" sz="2400" b="1" dirty="0">
                <a:solidFill>
                  <a:srgbClr val="009862"/>
                </a:solidFill>
                <a:latin typeface="+mn-lt"/>
              </a:rPr>
              <a:t>Une évolution des charges sous contrôle …</a:t>
            </a:r>
          </a:p>
        </p:txBody>
      </p:sp>
      <p:sp>
        <p:nvSpPr>
          <p:cNvPr id="7" name="ZoneTexte 6"/>
          <p:cNvSpPr txBox="1"/>
          <p:nvPr/>
        </p:nvSpPr>
        <p:spPr>
          <a:xfrm>
            <a:off x="204363" y="5899136"/>
            <a:ext cx="7628021" cy="369332"/>
          </a:xfrm>
          <a:prstGeom prst="rect">
            <a:avLst/>
          </a:prstGeom>
          <a:noFill/>
        </p:spPr>
        <p:txBody>
          <a:bodyPr wrap="square" rtlCol="0">
            <a:spAutoFit/>
          </a:bodyPr>
          <a:lstStyle/>
          <a:p>
            <a:r>
              <a:rPr lang="fr-CH" dirty="0">
                <a:latin typeface="+mn-lt"/>
              </a:rPr>
              <a:t>Années 2016-2020 : Consolidation avec les comptes des Brenets</a:t>
            </a:r>
          </a:p>
        </p:txBody>
      </p:sp>
      <p:sp>
        <p:nvSpPr>
          <p:cNvPr id="10" name="Ellipse 9"/>
          <p:cNvSpPr/>
          <p:nvPr/>
        </p:nvSpPr>
        <p:spPr>
          <a:xfrm>
            <a:off x="5147869" y="2817552"/>
            <a:ext cx="664025" cy="73617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solidFill>
                <a:srgbClr val="006600"/>
              </a:solidFill>
            </a:endParaRPr>
          </a:p>
        </p:txBody>
      </p:sp>
      <p:sp>
        <p:nvSpPr>
          <p:cNvPr id="18" name="Ellipse 17"/>
          <p:cNvSpPr/>
          <p:nvPr/>
        </p:nvSpPr>
        <p:spPr>
          <a:xfrm>
            <a:off x="5229112" y="4522538"/>
            <a:ext cx="582782" cy="453973"/>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solidFill>
                <a:srgbClr val="006600"/>
              </a:solidFill>
            </a:endParaRPr>
          </a:p>
        </p:txBody>
      </p:sp>
      <p:sp>
        <p:nvSpPr>
          <p:cNvPr id="19" name="Ellipse 18"/>
          <p:cNvSpPr/>
          <p:nvPr/>
        </p:nvSpPr>
        <p:spPr>
          <a:xfrm>
            <a:off x="11174506" y="4522537"/>
            <a:ext cx="582782" cy="453973"/>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solidFill>
                <a:srgbClr val="006600"/>
              </a:solidFill>
            </a:endParaRPr>
          </a:p>
        </p:txBody>
      </p:sp>
      <p:sp>
        <p:nvSpPr>
          <p:cNvPr id="20" name="Ellipse 19"/>
          <p:cNvSpPr/>
          <p:nvPr/>
        </p:nvSpPr>
        <p:spPr>
          <a:xfrm>
            <a:off x="5229112" y="3838461"/>
            <a:ext cx="582782" cy="453973"/>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solidFill>
                <a:srgbClr val="006600"/>
              </a:solidFill>
            </a:endParaRPr>
          </a:p>
        </p:txBody>
      </p:sp>
      <p:sp>
        <p:nvSpPr>
          <p:cNvPr id="21" name="Ellipse 20"/>
          <p:cNvSpPr/>
          <p:nvPr/>
        </p:nvSpPr>
        <p:spPr>
          <a:xfrm>
            <a:off x="11193137" y="3838461"/>
            <a:ext cx="582782" cy="453973"/>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solidFill>
                <a:srgbClr val="006600"/>
              </a:solidFill>
            </a:endParaRPr>
          </a:p>
        </p:txBody>
      </p:sp>
      <p:sp>
        <p:nvSpPr>
          <p:cNvPr id="13" name="Ellipse 12"/>
          <p:cNvSpPr/>
          <p:nvPr/>
        </p:nvSpPr>
        <p:spPr>
          <a:xfrm>
            <a:off x="11145288" y="2794112"/>
            <a:ext cx="664025" cy="73617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solidFill>
                <a:srgbClr val="006600"/>
              </a:solidFill>
            </a:endParaRPr>
          </a:p>
        </p:txBody>
      </p:sp>
    </p:spTree>
    <p:extLst>
      <p:ext uri="{BB962C8B-B14F-4D97-AF65-F5344CB8AC3E}">
        <p14:creationId xmlns:p14="http://schemas.microsoft.com/office/powerpoint/2010/main" val="3704443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stretch>
            <a:fillRect/>
          </a:stretch>
        </p:blipFill>
        <p:spPr>
          <a:xfrm>
            <a:off x="435963" y="1465420"/>
            <a:ext cx="11312931" cy="4413163"/>
          </a:xfrm>
          <a:prstGeom prst="rect">
            <a:avLst/>
          </a:prstGeom>
        </p:spPr>
      </p:pic>
      <p:sp>
        <p:nvSpPr>
          <p:cNvPr id="5" name="Espace réservé du numéro de diapositive 4"/>
          <p:cNvSpPr>
            <a:spLocks noGrp="1"/>
          </p:cNvSpPr>
          <p:nvPr>
            <p:ph type="sldNum" sz="quarter" idx="11"/>
          </p:nvPr>
        </p:nvSpPr>
        <p:spPr/>
        <p:txBody>
          <a:bodyPr/>
          <a:lstStyle/>
          <a:p>
            <a:pPr>
              <a:defRPr/>
            </a:pPr>
            <a:fld id="{95D8DB21-C48B-4F0E-8662-87ADDB728C12}" type="slidenum">
              <a:rPr lang="fr-CH" smtClean="0"/>
              <a:pPr>
                <a:defRPr/>
              </a:pPr>
              <a:t>5</a:t>
            </a:fld>
            <a:endParaRPr lang="fr-CH" dirty="0"/>
          </a:p>
        </p:txBody>
      </p:sp>
      <p:sp>
        <p:nvSpPr>
          <p:cNvPr id="6" name="ZoneTexte 5"/>
          <p:cNvSpPr txBox="1"/>
          <p:nvPr/>
        </p:nvSpPr>
        <p:spPr>
          <a:xfrm>
            <a:off x="2032802" y="324640"/>
            <a:ext cx="9914556" cy="461665"/>
          </a:xfrm>
          <a:prstGeom prst="rect">
            <a:avLst/>
          </a:prstGeom>
          <a:noFill/>
        </p:spPr>
        <p:txBody>
          <a:bodyPr wrap="square" rtlCol="0">
            <a:spAutoFit/>
          </a:bodyPr>
          <a:lstStyle/>
          <a:p>
            <a:r>
              <a:rPr lang="fr-CH" sz="2400" b="1" dirty="0">
                <a:solidFill>
                  <a:srgbClr val="009862"/>
                </a:solidFill>
                <a:latin typeface="+mn-lt"/>
              </a:rPr>
              <a:t>… et des recettes fiscales en nette hausse</a:t>
            </a:r>
          </a:p>
        </p:txBody>
      </p:sp>
      <p:sp>
        <p:nvSpPr>
          <p:cNvPr id="7" name="ZoneTexte 6"/>
          <p:cNvSpPr txBox="1"/>
          <p:nvPr/>
        </p:nvSpPr>
        <p:spPr>
          <a:xfrm>
            <a:off x="374231" y="6002609"/>
            <a:ext cx="7628021" cy="369332"/>
          </a:xfrm>
          <a:prstGeom prst="rect">
            <a:avLst/>
          </a:prstGeom>
          <a:noFill/>
        </p:spPr>
        <p:txBody>
          <a:bodyPr wrap="square" rtlCol="0">
            <a:spAutoFit/>
          </a:bodyPr>
          <a:lstStyle/>
          <a:p>
            <a:r>
              <a:rPr lang="fr-CH" dirty="0">
                <a:latin typeface="+mn-lt"/>
              </a:rPr>
              <a:t>Années 2016-2020 : Consolidation avec les comptes des Brenets</a:t>
            </a:r>
          </a:p>
        </p:txBody>
      </p:sp>
      <p:sp>
        <p:nvSpPr>
          <p:cNvPr id="17" name="Ellipse 16"/>
          <p:cNvSpPr/>
          <p:nvPr/>
        </p:nvSpPr>
        <p:spPr>
          <a:xfrm>
            <a:off x="5299497" y="3188656"/>
            <a:ext cx="577518" cy="402435"/>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18" name="Ellipse 17"/>
          <p:cNvSpPr/>
          <p:nvPr/>
        </p:nvSpPr>
        <p:spPr>
          <a:xfrm>
            <a:off x="11159110" y="3190329"/>
            <a:ext cx="577518" cy="402435"/>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19" name="Ellipse 18"/>
          <p:cNvSpPr/>
          <p:nvPr/>
        </p:nvSpPr>
        <p:spPr>
          <a:xfrm>
            <a:off x="5299497" y="4499523"/>
            <a:ext cx="577518" cy="402435"/>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20" name="Ellipse 19"/>
          <p:cNvSpPr/>
          <p:nvPr/>
        </p:nvSpPr>
        <p:spPr>
          <a:xfrm>
            <a:off x="11159110" y="4499522"/>
            <a:ext cx="577518" cy="402435"/>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13" name="Ellipse 12"/>
          <p:cNvSpPr/>
          <p:nvPr/>
        </p:nvSpPr>
        <p:spPr>
          <a:xfrm>
            <a:off x="5299497" y="2509541"/>
            <a:ext cx="577518" cy="402435"/>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14" name="Ellipse 13"/>
          <p:cNvSpPr/>
          <p:nvPr/>
        </p:nvSpPr>
        <p:spPr>
          <a:xfrm>
            <a:off x="11159110" y="2509540"/>
            <a:ext cx="577518" cy="402435"/>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Tree>
    <p:extLst>
      <p:ext uri="{BB962C8B-B14F-4D97-AF65-F5344CB8AC3E}">
        <p14:creationId xmlns:p14="http://schemas.microsoft.com/office/powerpoint/2010/main" val="617924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1"/>
          </p:nvPr>
        </p:nvSpPr>
        <p:spPr/>
        <p:txBody>
          <a:bodyPr/>
          <a:lstStyle/>
          <a:p>
            <a:pPr>
              <a:defRPr/>
            </a:pPr>
            <a:fld id="{95D8DB21-C48B-4F0E-8662-87ADDB728C12}" type="slidenum">
              <a:rPr lang="fr-CH" smtClean="0"/>
              <a:pPr>
                <a:defRPr/>
              </a:pPr>
              <a:t>6</a:t>
            </a:fld>
            <a:endParaRPr lang="fr-CH" dirty="0"/>
          </a:p>
        </p:txBody>
      </p:sp>
      <p:sp>
        <p:nvSpPr>
          <p:cNvPr id="3" name="ZoneTexte 2"/>
          <p:cNvSpPr txBox="1"/>
          <p:nvPr/>
        </p:nvSpPr>
        <p:spPr>
          <a:xfrm>
            <a:off x="2032802" y="324640"/>
            <a:ext cx="9914556" cy="461665"/>
          </a:xfrm>
          <a:prstGeom prst="rect">
            <a:avLst/>
          </a:prstGeom>
          <a:noFill/>
        </p:spPr>
        <p:txBody>
          <a:bodyPr wrap="square" rtlCol="0">
            <a:spAutoFit/>
          </a:bodyPr>
          <a:lstStyle/>
          <a:p>
            <a:r>
              <a:rPr lang="fr-CH" sz="2400" b="1" dirty="0">
                <a:solidFill>
                  <a:srgbClr val="009E66"/>
                </a:solidFill>
                <a:latin typeface="+mn-lt"/>
              </a:rPr>
              <a:t>Identification des écarts budget / comptes</a:t>
            </a:r>
          </a:p>
        </p:txBody>
      </p:sp>
      <p:pic>
        <p:nvPicPr>
          <p:cNvPr id="4" name="Image 3"/>
          <p:cNvPicPr>
            <a:picLocks noChangeAspect="1"/>
          </p:cNvPicPr>
          <p:nvPr/>
        </p:nvPicPr>
        <p:blipFill>
          <a:blip r:embed="rId3"/>
          <a:stretch>
            <a:fillRect/>
          </a:stretch>
        </p:blipFill>
        <p:spPr>
          <a:xfrm>
            <a:off x="3081020" y="1244600"/>
            <a:ext cx="5477762" cy="5171440"/>
          </a:xfrm>
          <a:prstGeom prst="rect">
            <a:avLst/>
          </a:prstGeom>
        </p:spPr>
      </p:pic>
    </p:spTree>
    <p:extLst>
      <p:ext uri="{BB962C8B-B14F-4D97-AF65-F5344CB8AC3E}">
        <p14:creationId xmlns:p14="http://schemas.microsoft.com/office/powerpoint/2010/main" val="3490075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1"/>
          </p:nvPr>
        </p:nvSpPr>
        <p:spPr/>
        <p:txBody>
          <a:bodyPr/>
          <a:lstStyle/>
          <a:p>
            <a:pPr>
              <a:defRPr/>
            </a:pPr>
            <a:fld id="{95D8DB21-C48B-4F0E-8662-87ADDB728C12}" type="slidenum">
              <a:rPr lang="fr-CH" smtClean="0"/>
              <a:pPr>
                <a:defRPr/>
              </a:pPr>
              <a:t>7</a:t>
            </a:fld>
            <a:endParaRPr lang="fr-CH" dirty="0"/>
          </a:p>
        </p:txBody>
      </p:sp>
      <p:sp>
        <p:nvSpPr>
          <p:cNvPr id="2" name="Espace réservé du contenu 1"/>
          <p:cNvSpPr>
            <a:spLocks noGrp="1"/>
          </p:cNvSpPr>
          <p:nvPr>
            <p:ph idx="1"/>
          </p:nvPr>
        </p:nvSpPr>
        <p:spPr>
          <a:xfrm>
            <a:off x="360947" y="1244257"/>
            <a:ext cx="11490157" cy="5369104"/>
          </a:xfrm>
        </p:spPr>
        <p:txBody>
          <a:bodyPr>
            <a:normAutofit/>
          </a:bodyPr>
          <a:lstStyle/>
          <a:p>
            <a:pPr marL="0" indent="0">
              <a:buNone/>
              <a:tabLst>
                <a:tab pos="8610600" algn="ctr"/>
              </a:tabLst>
            </a:pPr>
            <a:r>
              <a:rPr lang="fr-CH" sz="2400" b="1" dirty="0"/>
              <a:t>En comparaison avec les comptes 2024 	Variations avec</a:t>
            </a:r>
          </a:p>
          <a:p>
            <a:pPr marL="0" indent="0">
              <a:buNone/>
              <a:tabLst>
                <a:tab pos="8166100" algn="r"/>
                <a:tab pos="10668000" algn="r"/>
              </a:tabLst>
            </a:pPr>
            <a:r>
              <a:rPr lang="fr-CH" sz="2400" b="1" dirty="0"/>
              <a:t>	Budget 2024	Comptes 2023</a:t>
            </a:r>
          </a:p>
          <a:p>
            <a:pPr marL="0" indent="0">
              <a:buNone/>
              <a:tabLst>
                <a:tab pos="8166100" algn="r"/>
                <a:tab pos="10668000" algn="r"/>
              </a:tabLst>
            </a:pPr>
            <a:endParaRPr lang="fr-CH" sz="1200" b="1" dirty="0"/>
          </a:p>
          <a:p>
            <a:pPr marL="0" indent="0">
              <a:buNone/>
              <a:tabLst>
                <a:tab pos="8166100" algn="r"/>
                <a:tab pos="10668000" algn="r"/>
              </a:tabLst>
            </a:pPr>
            <a:r>
              <a:rPr lang="fr-CH" sz="2400" b="1" dirty="0"/>
              <a:t>1. Revenus fiscaux - </a:t>
            </a:r>
            <a:r>
              <a:rPr lang="fr-CH" sz="2400" b="1" u="sng" dirty="0">
                <a:solidFill>
                  <a:srgbClr val="FF0000"/>
                </a:solidFill>
              </a:rPr>
              <a:t>amélioration</a:t>
            </a:r>
            <a:r>
              <a:rPr lang="fr-CH" sz="2400" b="1" dirty="0"/>
              <a:t> de	7.5 millions	6.6 millions</a:t>
            </a:r>
          </a:p>
          <a:p>
            <a:pPr marL="0" indent="0">
              <a:buNone/>
              <a:tabLst>
                <a:tab pos="8166100" algn="r"/>
                <a:tab pos="10668000" algn="r"/>
              </a:tabLst>
            </a:pPr>
            <a:endParaRPr lang="fr-CH" sz="2000" dirty="0"/>
          </a:p>
          <a:p>
            <a:pPr>
              <a:buFont typeface="Wingdings" panose="05000000000000000000" pitchFamily="2" charset="2"/>
              <a:buChar char="§"/>
              <a:tabLst>
                <a:tab pos="8166100" algn="r"/>
                <a:tab pos="10668000" algn="r"/>
              </a:tabLst>
            </a:pPr>
            <a:r>
              <a:rPr lang="fr-CH" sz="2000" b="1" dirty="0"/>
              <a:t>Impôt des travailleurs frontaliers	3.9 millions	2.9 millions</a:t>
            </a:r>
          </a:p>
          <a:p>
            <a:pPr>
              <a:buFont typeface="Wingdings" panose="05000000000000000000" pitchFamily="2" charset="2"/>
              <a:buChar char=""/>
              <a:tabLst>
                <a:tab pos="8166100" algn="r"/>
                <a:tab pos="10668000" algn="r"/>
              </a:tabLst>
            </a:pPr>
            <a:r>
              <a:rPr lang="fr-CH" sz="2000" dirty="0"/>
              <a:t>Montant supérieur au budget et aux comptes 2023	 </a:t>
            </a:r>
          </a:p>
          <a:p>
            <a:pPr marL="0" indent="0">
              <a:buNone/>
              <a:tabLst>
                <a:tab pos="8166100" algn="r"/>
                <a:tab pos="10668000" algn="r"/>
              </a:tabLst>
            </a:pPr>
            <a:endParaRPr lang="fr-CH" sz="2000" dirty="0"/>
          </a:p>
          <a:p>
            <a:pPr>
              <a:buFont typeface="Wingdings" panose="05000000000000000000" pitchFamily="2" charset="2"/>
              <a:buChar char="§"/>
              <a:tabLst>
                <a:tab pos="8166100" algn="r"/>
                <a:tab pos="10668000" algn="r"/>
              </a:tabLst>
            </a:pPr>
            <a:r>
              <a:rPr lang="fr-CH" sz="2000" b="1" dirty="0"/>
              <a:t>Impôt des personnes morales, </a:t>
            </a:r>
            <a:r>
              <a:rPr lang="fr-CH" sz="2000" b="1" dirty="0" err="1"/>
              <a:t>y.c</a:t>
            </a:r>
            <a:r>
              <a:rPr lang="fr-CH" sz="2000" b="1" dirty="0"/>
              <a:t>. fonds de répartition 	2.7 millions	2.7 millions</a:t>
            </a:r>
          </a:p>
          <a:p>
            <a:pPr>
              <a:buFont typeface="Wingdings" panose="05000000000000000000" pitchFamily="2" charset="2"/>
              <a:buChar char=""/>
              <a:tabLst>
                <a:tab pos="8166100" algn="r"/>
                <a:tab pos="10668000" algn="r"/>
              </a:tabLst>
            </a:pPr>
            <a:r>
              <a:rPr lang="fr-CH" sz="2000" dirty="0"/>
              <a:t>Montant supérieur au budget et aux comptes 2023</a:t>
            </a:r>
          </a:p>
          <a:p>
            <a:pPr>
              <a:buFont typeface="Wingdings" panose="05000000000000000000" pitchFamily="2" charset="2"/>
              <a:buChar char=""/>
              <a:tabLst>
                <a:tab pos="8166100" algn="r"/>
                <a:tab pos="10668000" algn="r"/>
              </a:tabLst>
            </a:pPr>
            <a:r>
              <a:rPr lang="fr-CH" sz="2000" dirty="0"/>
              <a:t>Mécanisme d’écrêtage = 1.2 million en 2024</a:t>
            </a:r>
          </a:p>
          <a:p>
            <a:pPr marL="0" indent="0">
              <a:buNone/>
              <a:tabLst>
                <a:tab pos="8166100" algn="r"/>
                <a:tab pos="10668000" algn="r"/>
              </a:tabLst>
            </a:pPr>
            <a:r>
              <a:rPr lang="fr-CH" sz="2000" dirty="0"/>
              <a:t>	</a:t>
            </a:r>
          </a:p>
          <a:p>
            <a:pPr>
              <a:buFont typeface="Wingdings" panose="05000000000000000000" pitchFamily="2" charset="2"/>
              <a:buChar char="§"/>
              <a:tabLst>
                <a:tab pos="8166100" algn="r"/>
                <a:tab pos="10668000" algn="r"/>
              </a:tabLst>
            </a:pPr>
            <a:r>
              <a:rPr lang="fr-CH" sz="2000" b="1" dirty="0"/>
              <a:t>Impôt des personnes physiques	0.9 million	1 million</a:t>
            </a:r>
          </a:p>
          <a:p>
            <a:pPr>
              <a:buFont typeface="Wingdings" panose="05000000000000000000" pitchFamily="2" charset="2"/>
              <a:buChar char=""/>
              <a:tabLst>
                <a:tab pos="8166100" algn="r"/>
                <a:tab pos="10668000" algn="r"/>
              </a:tabLst>
            </a:pPr>
            <a:r>
              <a:rPr lang="fr-CH" sz="2000" dirty="0"/>
              <a:t>Montant supérieur au budget et aux comptes 2023</a:t>
            </a:r>
          </a:p>
          <a:p>
            <a:pPr marL="0" indent="0">
              <a:buNone/>
              <a:tabLst>
                <a:tab pos="8166100" algn="r"/>
                <a:tab pos="10668000" algn="r"/>
              </a:tabLst>
            </a:pPr>
            <a:endParaRPr lang="fr-CH" sz="2000" dirty="0"/>
          </a:p>
        </p:txBody>
      </p:sp>
      <p:sp>
        <p:nvSpPr>
          <p:cNvPr id="6" name="ZoneTexte 5"/>
          <p:cNvSpPr txBox="1"/>
          <p:nvPr/>
        </p:nvSpPr>
        <p:spPr>
          <a:xfrm>
            <a:off x="2032802" y="324640"/>
            <a:ext cx="9914556" cy="461665"/>
          </a:xfrm>
          <a:prstGeom prst="rect">
            <a:avLst/>
          </a:prstGeom>
          <a:noFill/>
        </p:spPr>
        <p:txBody>
          <a:bodyPr wrap="square" rtlCol="0">
            <a:spAutoFit/>
          </a:bodyPr>
          <a:lstStyle/>
          <a:p>
            <a:r>
              <a:rPr lang="fr-CH" sz="2400" b="1" dirty="0">
                <a:solidFill>
                  <a:srgbClr val="009862"/>
                </a:solidFill>
                <a:latin typeface="+mn-lt"/>
              </a:rPr>
              <a:t>Compte d’exploitation : principales variations</a:t>
            </a:r>
          </a:p>
        </p:txBody>
      </p:sp>
    </p:spTree>
    <p:extLst>
      <p:ext uri="{BB962C8B-B14F-4D97-AF65-F5344CB8AC3E}">
        <p14:creationId xmlns:p14="http://schemas.microsoft.com/office/powerpoint/2010/main" val="4010857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1"/>
          </p:nvPr>
        </p:nvSpPr>
        <p:spPr/>
        <p:txBody>
          <a:bodyPr/>
          <a:lstStyle/>
          <a:p>
            <a:pPr>
              <a:defRPr/>
            </a:pPr>
            <a:fld id="{95D8DB21-C48B-4F0E-8662-87ADDB728C12}" type="slidenum">
              <a:rPr lang="fr-CH" smtClean="0"/>
              <a:pPr>
                <a:defRPr/>
              </a:pPr>
              <a:t>8</a:t>
            </a:fld>
            <a:endParaRPr lang="fr-CH" dirty="0"/>
          </a:p>
        </p:txBody>
      </p:sp>
      <p:sp>
        <p:nvSpPr>
          <p:cNvPr id="6" name="ZoneTexte 5"/>
          <p:cNvSpPr txBox="1"/>
          <p:nvPr/>
        </p:nvSpPr>
        <p:spPr>
          <a:xfrm>
            <a:off x="2032802" y="324640"/>
            <a:ext cx="9914556" cy="461665"/>
          </a:xfrm>
          <a:prstGeom prst="rect">
            <a:avLst/>
          </a:prstGeom>
          <a:noFill/>
        </p:spPr>
        <p:txBody>
          <a:bodyPr wrap="square" rtlCol="0">
            <a:spAutoFit/>
          </a:bodyPr>
          <a:lstStyle/>
          <a:p>
            <a:r>
              <a:rPr lang="fr-CH" sz="2400" b="1" dirty="0">
                <a:solidFill>
                  <a:srgbClr val="009862"/>
                </a:solidFill>
                <a:latin typeface="+mn-lt"/>
              </a:rPr>
              <a:t>Compte d’exploitation : principales variations</a:t>
            </a:r>
          </a:p>
        </p:txBody>
      </p:sp>
      <p:pic>
        <p:nvPicPr>
          <p:cNvPr id="2" name="Image 1"/>
          <p:cNvPicPr>
            <a:picLocks noChangeAspect="1"/>
          </p:cNvPicPr>
          <p:nvPr/>
        </p:nvPicPr>
        <p:blipFill>
          <a:blip r:embed="rId3"/>
          <a:stretch>
            <a:fillRect/>
          </a:stretch>
        </p:blipFill>
        <p:spPr>
          <a:xfrm>
            <a:off x="322579" y="2273300"/>
            <a:ext cx="11447629" cy="3260090"/>
          </a:xfrm>
          <a:prstGeom prst="rect">
            <a:avLst/>
          </a:prstGeom>
        </p:spPr>
      </p:pic>
    </p:spTree>
    <p:extLst>
      <p:ext uri="{BB962C8B-B14F-4D97-AF65-F5344CB8AC3E}">
        <p14:creationId xmlns:p14="http://schemas.microsoft.com/office/powerpoint/2010/main" val="3141459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1"/>
          </p:nvPr>
        </p:nvSpPr>
        <p:spPr/>
        <p:txBody>
          <a:bodyPr/>
          <a:lstStyle/>
          <a:p>
            <a:pPr>
              <a:defRPr/>
            </a:pPr>
            <a:fld id="{95D8DB21-C48B-4F0E-8662-87ADDB728C12}" type="slidenum">
              <a:rPr lang="fr-CH" smtClean="0"/>
              <a:pPr>
                <a:defRPr/>
              </a:pPr>
              <a:t>9</a:t>
            </a:fld>
            <a:endParaRPr lang="fr-CH" dirty="0"/>
          </a:p>
        </p:txBody>
      </p:sp>
      <p:sp>
        <p:nvSpPr>
          <p:cNvPr id="2" name="Espace réservé du contenu 1"/>
          <p:cNvSpPr>
            <a:spLocks noGrp="1"/>
          </p:cNvSpPr>
          <p:nvPr>
            <p:ph idx="1"/>
          </p:nvPr>
        </p:nvSpPr>
        <p:spPr>
          <a:xfrm>
            <a:off x="457201" y="1358901"/>
            <a:ext cx="11490157" cy="4864100"/>
          </a:xfrm>
        </p:spPr>
        <p:txBody>
          <a:bodyPr>
            <a:normAutofit/>
          </a:bodyPr>
          <a:lstStyle/>
          <a:p>
            <a:pPr marL="0" indent="0">
              <a:buNone/>
              <a:tabLst>
                <a:tab pos="10226675" algn="r"/>
              </a:tabLst>
            </a:pPr>
            <a:r>
              <a:rPr lang="fr-CH" sz="2400" b="1" dirty="0"/>
              <a:t>2. Alimentation des réserves de préfinancement :</a:t>
            </a:r>
          </a:p>
          <a:p>
            <a:pPr marL="0" indent="0">
              <a:buNone/>
              <a:tabLst>
                <a:tab pos="10226675" algn="r"/>
              </a:tabLst>
            </a:pPr>
            <a:r>
              <a:rPr lang="fr-CH" sz="2200" dirty="0">
                <a:sym typeface="Wingdings" panose="05000000000000000000" pitchFamily="2" charset="2"/>
              </a:rPr>
              <a:t> permet d’alléger les charges futures liées à de gros investissements</a:t>
            </a:r>
            <a:endParaRPr lang="fr-CH" sz="2200" dirty="0"/>
          </a:p>
          <a:p>
            <a:pPr marL="0" indent="0">
              <a:buNone/>
              <a:tabLst>
                <a:tab pos="10226675" algn="r"/>
              </a:tabLst>
            </a:pPr>
            <a:endParaRPr lang="fr-CH" sz="1300" b="1" dirty="0"/>
          </a:p>
          <a:p>
            <a:pPr marL="0" indent="0">
              <a:buNone/>
              <a:tabLst>
                <a:tab pos="10226675" algn="r"/>
              </a:tabLst>
            </a:pPr>
            <a:r>
              <a:rPr lang="fr-CH" sz="2400" b="1" dirty="0"/>
              <a:t>Réaménagement site du Communal	1.7 million</a:t>
            </a:r>
          </a:p>
          <a:p>
            <a:pPr marL="0" indent="0">
              <a:buNone/>
              <a:tabLst>
                <a:tab pos="10226675" algn="r"/>
              </a:tabLst>
            </a:pPr>
            <a:r>
              <a:rPr lang="fr-CH" sz="2000" dirty="0"/>
              <a:t>Création de la réserve en avril 2014</a:t>
            </a:r>
          </a:p>
          <a:p>
            <a:pPr marL="0" indent="0">
              <a:buNone/>
              <a:tabLst>
                <a:tab pos="10226675" algn="r"/>
              </a:tabLst>
            </a:pPr>
            <a:r>
              <a:rPr lang="fr-CH" sz="2000" dirty="0"/>
              <a:t>But : financement de la rénovation de la piscine</a:t>
            </a:r>
          </a:p>
          <a:p>
            <a:pPr marL="0" indent="0">
              <a:buNone/>
              <a:tabLst>
                <a:tab pos="10226675" algn="r"/>
              </a:tabLst>
            </a:pPr>
            <a:r>
              <a:rPr lang="fr-CH" sz="2000" dirty="0"/>
              <a:t>Après attribution, porte le préfinancement à un total de 9 millions de francs</a:t>
            </a:r>
          </a:p>
          <a:p>
            <a:pPr marL="0" indent="0">
              <a:buNone/>
              <a:tabLst>
                <a:tab pos="10226675" algn="r"/>
              </a:tabLst>
            </a:pPr>
            <a:endParaRPr lang="fr-CH" sz="1100" dirty="0"/>
          </a:p>
          <a:p>
            <a:pPr marL="0" indent="0">
              <a:buNone/>
              <a:tabLst>
                <a:tab pos="10226675" algn="r"/>
              </a:tabLst>
            </a:pPr>
            <a:r>
              <a:rPr lang="fr-CH" sz="2400" b="1" dirty="0"/>
              <a:t>Plan Directeur Partiel des Mobilités (PDPM)	0.6 million</a:t>
            </a:r>
          </a:p>
          <a:p>
            <a:pPr marL="0" indent="0">
              <a:buNone/>
              <a:tabLst>
                <a:tab pos="10226675" algn="r"/>
              </a:tabLst>
            </a:pPr>
            <a:r>
              <a:rPr lang="fr-CH" sz="2000" dirty="0"/>
              <a:t>Création de la réserve en avril 2012</a:t>
            </a:r>
          </a:p>
          <a:p>
            <a:pPr marL="0" indent="0">
              <a:buNone/>
              <a:tabLst>
                <a:tab pos="10226675" algn="r"/>
              </a:tabLst>
            </a:pPr>
            <a:r>
              <a:rPr lang="fr-CH" sz="2000" dirty="0"/>
              <a:t>But : financement des mesures d’accompagnement en lien avec la réalisation de la H20</a:t>
            </a:r>
          </a:p>
          <a:p>
            <a:pPr marL="0" indent="0">
              <a:buNone/>
              <a:tabLst>
                <a:tab pos="10226675" algn="r"/>
              </a:tabLst>
            </a:pPr>
            <a:r>
              <a:rPr lang="fr-CH" sz="2000" dirty="0"/>
              <a:t>Après attribution, porte le préfinancement à un total de 3 millions de francs</a:t>
            </a:r>
          </a:p>
          <a:p>
            <a:pPr marL="0" indent="0">
              <a:buNone/>
              <a:tabLst>
                <a:tab pos="10226675" algn="r"/>
              </a:tabLst>
            </a:pPr>
            <a:endParaRPr lang="fr-CH" sz="2000" dirty="0"/>
          </a:p>
          <a:p>
            <a:pPr marL="0" indent="0">
              <a:buNone/>
              <a:tabLst>
                <a:tab pos="10226675" algn="r"/>
              </a:tabLst>
            </a:pPr>
            <a:endParaRPr lang="fr-CH" sz="2000" dirty="0"/>
          </a:p>
        </p:txBody>
      </p:sp>
      <p:sp>
        <p:nvSpPr>
          <p:cNvPr id="6" name="ZoneTexte 5"/>
          <p:cNvSpPr txBox="1"/>
          <p:nvPr/>
        </p:nvSpPr>
        <p:spPr>
          <a:xfrm>
            <a:off x="2032802" y="324640"/>
            <a:ext cx="9914556" cy="461665"/>
          </a:xfrm>
          <a:prstGeom prst="rect">
            <a:avLst/>
          </a:prstGeom>
          <a:noFill/>
        </p:spPr>
        <p:txBody>
          <a:bodyPr wrap="square" rtlCol="0">
            <a:spAutoFit/>
          </a:bodyPr>
          <a:lstStyle/>
          <a:p>
            <a:r>
              <a:rPr lang="fr-CH" sz="2400" b="1" dirty="0">
                <a:solidFill>
                  <a:srgbClr val="009862"/>
                </a:solidFill>
                <a:latin typeface="+mn-lt"/>
              </a:rPr>
              <a:t>Compte d’exploitation : principales variations</a:t>
            </a:r>
          </a:p>
        </p:txBody>
      </p:sp>
    </p:spTree>
    <p:extLst>
      <p:ext uri="{BB962C8B-B14F-4D97-AF65-F5344CB8AC3E}">
        <p14:creationId xmlns:p14="http://schemas.microsoft.com/office/powerpoint/2010/main" val="1085386626"/>
      </p:ext>
    </p:extLst>
  </p:cSld>
  <p:clrMapOvr>
    <a:masterClrMapping/>
  </p:clrMapOvr>
</p:sld>
</file>

<file path=ppt/theme/theme1.xml><?xml version="1.0" encoding="utf-8"?>
<a:theme xmlns:a="http://schemas.openxmlformats.org/drawingml/2006/main" name="Canevas Le Loc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bureautique" ma:contentTypeID="0x0101100080C469ECE7DE2941AC1C4C5FDE0CC11C" ma:contentTypeVersion="1" ma:contentTypeDescription="ContentType document library" ma:contentTypeScope="" ma:versionID="fe6f5b240a76a8a8875068e5d4a467bd">
  <xsd:schema xmlns:xsd="http://www.w3.org/2001/XMLSchema" xmlns:p="http://schemas.microsoft.com/office/2006/metadata/properties" targetNamespace="http://schemas.microsoft.com/office/2006/metadata/properties" ma:root="true" ma:fieldsID="c167913c7a2785a6d7e8b559777a1c9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ma:readOnly="true"/>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2542E9F1-431E-45C5-9A48-EFCAB5E235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051C3794-5D3A-4291-BD8A-A32F8B948F5B}">
  <ds:schemaRefs>
    <ds:schemaRef ds:uri="http://schemas.microsoft.com/sharepoint/v3/contenttype/forms"/>
  </ds:schemaRefs>
</ds:datastoreItem>
</file>

<file path=customXml/itemProps3.xml><?xml version="1.0" encoding="utf-8"?>
<ds:datastoreItem xmlns:ds="http://schemas.openxmlformats.org/officeDocument/2006/customXml" ds:itemID="{A9A7661D-6ECC-4972-B856-790C296D182B}">
  <ds:schemaRefs>
    <ds:schemaRef ds:uri="http://purl.org/dc/terms/"/>
    <ds:schemaRef ds:uri="http://schemas.microsoft.com/office/2006/metadata/properties"/>
    <ds:schemaRef ds:uri="http://www.w3.org/XML/1998/namespace"/>
    <ds:schemaRef ds:uri="http://schemas.microsoft.com/office/2006/documentManagement/types"/>
    <ds:schemaRef ds:uri="http://purl.org/dc/elements/1.1/"/>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Flow</Template>
  <TotalTime>9969</TotalTime>
  <Words>2163</Words>
  <Application>Microsoft Office PowerPoint</Application>
  <PresentationFormat>Grand écran</PresentationFormat>
  <Paragraphs>253</Paragraphs>
  <Slides>17</Slides>
  <Notes>17</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17</vt:i4>
      </vt:variant>
    </vt:vector>
  </HeadingPairs>
  <TitlesOfParts>
    <vt:vector size="25" baseType="lpstr">
      <vt:lpstr>Arial</vt:lpstr>
      <vt:lpstr>Calibri</vt:lpstr>
      <vt:lpstr>Calibri Light</vt:lpstr>
      <vt:lpstr>Gabriola</vt:lpstr>
      <vt:lpstr>Tahoma</vt:lpstr>
      <vt:lpstr>Wingdings</vt:lpstr>
      <vt:lpstr>Canevas Le Locle</vt:lpstr>
      <vt:lpstr>Conception personnalisée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Politique des investissements</dc:title>
  <dc:creator>YAG</dc:creator>
  <cp:lastModifiedBy>Reichen Stéphane</cp:lastModifiedBy>
  <cp:revision>748</cp:revision>
  <cp:lastPrinted>2025-05-14T07:43:27Z</cp:lastPrinted>
  <dcterms:created xsi:type="dcterms:W3CDTF">2010-08-17T08:57:18Z</dcterms:created>
  <dcterms:modified xsi:type="dcterms:W3CDTF">2025-05-14T07:47:08Z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0x0101100080C469ECE7DE2941AC1C4C5FDE0CC11C</vt:lpwstr>
  </property>
</Properties>
</file>